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6" r:id="rId8"/>
    <p:sldId id="262" r:id="rId9"/>
    <p:sldId id="263" r:id="rId10"/>
    <p:sldId id="264" r:id="rId11"/>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9" d="100"/>
          <a:sy n="69" d="100"/>
        </p:scale>
        <p:origin x="677"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5396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417714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gamma.app"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gamma.app"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gamma.app"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gamma.app"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gamma.app"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hyperlink" Target="https://gamma.app"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hyperlink" Target="https://gamma.app"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hyperlink" Target="https://gamma.app"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gamma.app"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gamma.app"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2139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5" name="Text 2"/>
          <p:cNvSpPr/>
          <p:nvPr/>
        </p:nvSpPr>
        <p:spPr>
          <a:xfrm>
            <a:off x="833199" y="1143238"/>
            <a:ext cx="7477601" cy="3832860"/>
          </a:xfrm>
          <a:prstGeom prst="rect">
            <a:avLst/>
          </a:prstGeom>
          <a:noFill/>
          <a:ln/>
        </p:spPr>
        <p:txBody>
          <a:bodyPr wrap="square" rtlCol="0" anchor="t"/>
          <a:lstStyle/>
          <a:p>
            <a:pPr marL="0" indent="0">
              <a:lnSpc>
                <a:spcPts val="7545"/>
              </a:lnSpc>
              <a:buNone/>
            </a:pPr>
            <a:r>
              <a:rPr lang="en-US" sz="6036" b="1" dirty="0">
                <a:solidFill>
                  <a:srgbClr val="484237"/>
                </a:solidFill>
                <a:latin typeface="Gelasio" pitchFamily="34" charset="0"/>
                <a:ea typeface="Gelasio" pitchFamily="34" charset="-122"/>
                <a:cs typeface="Gelasio" pitchFamily="34" charset="-120"/>
              </a:rPr>
              <a:t>Газ тәрізді диэлектриктердегі электр сынуына кіріспе</a:t>
            </a:r>
            <a:endParaRPr lang="en-US" sz="6036" dirty="0"/>
          </a:p>
        </p:txBody>
      </p:sp>
      <p:sp>
        <p:nvSpPr>
          <p:cNvPr id="6" name="Text 3"/>
          <p:cNvSpPr/>
          <p:nvPr/>
        </p:nvSpPr>
        <p:spPr>
          <a:xfrm>
            <a:off x="833199" y="5309354"/>
            <a:ext cx="7477601" cy="1777008"/>
          </a:xfrm>
          <a:prstGeom prst="rect">
            <a:avLst/>
          </a:prstGeom>
          <a:noFill/>
          <a:ln/>
        </p:spPr>
        <p:txBody>
          <a:bodyPr wrap="squar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 Газдардағы электрлік бұзылу-бұл электр өрісінің әсерінен газ өзінің диэлектрлік қасиеттерін жоғалтып, электр тогының өткізгішіне айналатын құбылыс. Бұл электр жабдықтарының қауіпсіз және сенімді жұмыс істеуін қамтамасыз ету үшін терең зерттеуді қажет ететін маңызды процесс.</a:t>
            </a:r>
            <a:endParaRPr lang="en-US" sz="1750" dirty="0"/>
          </a:p>
        </p:txBody>
      </p:sp>
      <p:pic>
        <p:nvPicPr>
          <p:cNvPr id="7" name="Image 1" descr="preencoded.png">
            <a:hlinkClick r:id="rId4"/>
          </p:cNvPr>
          <p:cNvPicPr>
            <a:picLocks noChangeAspect="1"/>
          </p:cNvPicPr>
          <p:nvPr/>
        </p:nvPicPr>
        <p:blipFill>
          <a:blip r:embed="rId5"/>
          <a:stretch>
            <a:fillRect/>
          </a:stretch>
        </p:blipFill>
        <p:spPr>
          <a:xfrm>
            <a:off x="12242153" y="7589520"/>
            <a:ext cx="2296807" cy="548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5" name="Text 2"/>
          <p:cNvSpPr/>
          <p:nvPr/>
        </p:nvSpPr>
        <p:spPr>
          <a:xfrm>
            <a:off x="4490799" y="1693307"/>
            <a:ext cx="5554980" cy="694373"/>
          </a:xfrm>
          <a:prstGeom prst="rect">
            <a:avLst/>
          </a:prstGeom>
          <a:noFill/>
          <a:ln/>
        </p:spPr>
        <p:txBody>
          <a:bodyPr wrap="none" rtlCol="0" anchor="t"/>
          <a:lstStyle/>
          <a:p>
            <a:pPr marL="0" indent="0">
              <a:lnSpc>
                <a:spcPts val="5468"/>
              </a:lnSpc>
              <a:buNone/>
            </a:pPr>
            <a:r>
              <a:rPr lang="en-US" sz="4374" b="1" dirty="0">
                <a:solidFill>
                  <a:srgbClr val="484237"/>
                </a:solidFill>
                <a:latin typeface="Gelasio" pitchFamily="34" charset="0"/>
                <a:ea typeface="Gelasio" pitchFamily="34" charset="-122"/>
                <a:cs typeface="Gelasio" pitchFamily="34" charset="-120"/>
              </a:rPr>
              <a:t>Причины пробоя</a:t>
            </a:r>
            <a:endParaRPr lang="en-US" sz="4374" dirty="0"/>
          </a:p>
        </p:txBody>
      </p:sp>
      <p:sp>
        <p:nvSpPr>
          <p:cNvPr id="6" name="Shape 3"/>
          <p:cNvSpPr/>
          <p:nvPr/>
        </p:nvSpPr>
        <p:spPr>
          <a:xfrm>
            <a:off x="4490799" y="2894528"/>
            <a:ext cx="499943" cy="499943"/>
          </a:xfrm>
          <a:prstGeom prst="roundRect">
            <a:avLst>
              <a:gd name="adj" fmla="val 26667"/>
            </a:avLst>
          </a:prstGeom>
          <a:solidFill>
            <a:srgbClr val="EFE7D6"/>
          </a:solidFill>
          <a:ln/>
        </p:spPr>
      </p:sp>
      <p:sp>
        <p:nvSpPr>
          <p:cNvPr id="7" name="Text 4"/>
          <p:cNvSpPr/>
          <p:nvPr/>
        </p:nvSpPr>
        <p:spPr>
          <a:xfrm>
            <a:off x="4662130" y="2936200"/>
            <a:ext cx="157282" cy="416481"/>
          </a:xfrm>
          <a:prstGeom prst="rect">
            <a:avLst/>
          </a:prstGeom>
          <a:noFill/>
          <a:ln/>
        </p:spPr>
        <p:txBody>
          <a:bodyPr wrap="none" rtlCol="0" anchor="t"/>
          <a:lstStyle/>
          <a:p>
            <a:pPr marL="0" indent="0" algn="ctr">
              <a:lnSpc>
                <a:spcPts val="3281"/>
              </a:lnSpc>
              <a:buNone/>
            </a:pPr>
            <a:r>
              <a:rPr lang="en-US" sz="2624" b="1" dirty="0">
                <a:solidFill>
                  <a:srgbClr val="484237"/>
                </a:solidFill>
                <a:latin typeface="Gelasio" pitchFamily="34" charset="0"/>
                <a:ea typeface="Gelasio" pitchFamily="34" charset="-122"/>
                <a:cs typeface="Gelasio" pitchFamily="34" charset="-120"/>
              </a:rPr>
              <a:t>1</a:t>
            </a:r>
            <a:endParaRPr lang="en-US" sz="2624" dirty="0"/>
          </a:p>
        </p:txBody>
      </p:sp>
      <p:sp>
        <p:nvSpPr>
          <p:cNvPr id="8" name="Text 5"/>
          <p:cNvSpPr/>
          <p:nvPr/>
        </p:nvSpPr>
        <p:spPr>
          <a:xfrm>
            <a:off x="5212913" y="2970848"/>
            <a:ext cx="2777490" cy="347186"/>
          </a:xfrm>
          <a:prstGeom prst="rect">
            <a:avLst/>
          </a:prstGeom>
          <a:noFill/>
          <a:ln/>
        </p:spPr>
        <p:txBody>
          <a:bodyPr wrap="none" rtlCol="0" anchor="t"/>
          <a:lstStyle/>
          <a:p>
            <a:pPr marL="0" indent="0">
              <a:lnSpc>
                <a:spcPts val="2734"/>
              </a:lnSpc>
              <a:buNone/>
            </a:pPr>
            <a:r>
              <a:rPr lang="en-US" sz="2187" b="1" dirty="0">
                <a:solidFill>
                  <a:srgbClr val="484237"/>
                </a:solidFill>
                <a:latin typeface="Gelasio" pitchFamily="34" charset="0"/>
                <a:ea typeface="Gelasio" pitchFamily="34" charset="-122"/>
                <a:cs typeface="Gelasio" pitchFamily="34" charset="-120"/>
              </a:rPr>
              <a:t>Газды иондау</a:t>
            </a:r>
            <a:endParaRPr lang="en-US" sz="2187" dirty="0"/>
          </a:p>
        </p:txBody>
      </p:sp>
      <p:sp>
        <p:nvSpPr>
          <p:cNvPr id="9" name="Text 6"/>
          <p:cNvSpPr/>
          <p:nvPr/>
        </p:nvSpPr>
        <p:spPr>
          <a:xfrm>
            <a:off x="5212913" y="3451265"/>
            <a:ext cx="3820001" cy="1421606"/>
          </a:xfrm>
          <a:prstGeom prst="rect">
            <a:avLst/>
          </a:prstGeom>
          <a:noFill/>
          <a:ln/>
        </p:spPr>
        <p:txBody>
          <a:bodyPr wrap="squar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Жоғары электр өрісі газ молекулаларын иондайды, нәтижесінде бос электрондар мен иондар пайда болады.</a:t>
            </a:r>
            <a:endParaRPr lang="en-US" sz="1750" dirty="0"/>
          </a:p>
        </p:txBody>
      </p:sp>
      <p:sp>
        <p:nvSpPr>
          <p:cNvPr id="10" name="Shape 7"/>
          <p:cNvSpPr/>
          <p:nvPr/>
        </p:nvSpPr>
        <p:spPr>
          <a:xfrm>
            <a:off x="9255085" y="2894528"/>
            <a:ext cx="499943" cy="499943"/>
          </a:xfrm>
          <a:prstGeom prst="roundRect">
            <a:avLst>
              <a:gd name="adj" fmla="val 26667"/>
            </a:avLst>
          </a:prstGeom>
          <a:solidFill>
            <a:srgbClr val="EFE7D6"/>
          </a:solidFill>
          <a:ln/>
        </p:spPr>
      </p:sp>
      <p:sp>
        <p:nvSpPr>
          <p:cNvPr id="11" name="Text 8"/>
          <p:cNvSpPr/>
          <p:nvPr/>
        </p:nvSpPr>
        <p:spPr>
          <a:xfrm>
            <a:off x="9404033" y="2936200"/>
            <a:ext cx="202049" cy="416481"/>
          </a:xfrm>
          <a:prstGeom prst="rect">
            <a:avLst/>
          </a:prstGeom>
          <a:noFill/>
          <a:ln/>
        </p:spPr>
        <p:txBody>
          <a:bodyPr wrap="none" rtlCol="0" anchor="t"/>
          <a:lstStyle/>
          <a:p>
            <a:pPr marL="0" indent="0" algn="ctr">
              <a:lnSpc>
                <a:spcPts val="3281"/>
              </a:lnSpc>
              <a:buNone/>
            </a:pPr>
            <a:r>
              <a:rPr lang="en-US" sz="2624" b="1" dirty="0">
                <a:solidFill>
                  <a:srgbClr val="484237"/>
                </a:solidFill>
                <a:latin typeface="Gelasio" pitchFamily="34" charset="0"/>
                <a:ea typeface="Gelasio" pitchFamily="34" charset="-122"/>
                <a:cs typeface="Gelasio" pitchFamily="34" charset="-120"/>
              </a:rPr>
              <a:t>2</a:t>
            </a:r>
            <a:endParaRPr lang="en-US" sz="2624" dirty="0"/>
          </a:p>
        </p:txBody>
      </p:sp>
      <p:sp>
        <p:nvSpPr>
          <p:cNvPr id="12" name="Text 9"/>
          <p:cNvSpPr/>
          <p:nvPr/>
        </p:nvSpPr>
        <p:spPr>
          <a:xfrm>
            <a:off x="9977199" y="2970848"/>
            <a:ext cx="2777490" cy="347186"/>
          </a:xfrm>
          <a:prstGeom prst="rect">
            <a:avLst/>
          </a:prstGeom>
          <a:noFill/>
          <a:ln/>
        </p:spPr>
        <p:txBody>
          <a:bodyPr wrap="none" rtlCol="0" anchor="t"/>
          <a:lstStyle/>
          <a:p>
            <a:pPr marL="0" indent="0">
              <a:lnSpc>
                <a:spcPts val="2734"/>
              </a:lnSpc>
              <a:buNone/>
            </a:pPr>
            <a:r>
              <a:rPr lang="en-US" sz="2187" b="1" dirty="0">
                <a:solidFill>
                  <a:srgbClr val="484237"/>
                </a:solidFill>
                <a:latin typeface="Gelasio" pitchFamily="34" charset="0"/>
                <a:ea typeface="Gelasio" pitchFamily="34" charset="-122"/>
                <a:cs typeface="Gelasio" pitchFamily="34" charset="-120"/>
              </a:rPr>
              <a:t>Көшкін әсері</a:t>
            </a:r>
            <a:endParaRPr lang="en-US" sz="2187" dirty="0"/>
          </a:p>
        </p:txBody>
      </p:sp>
      <p:sp>
        <p:nvSpPr>
          <p:cNvPr id="13" name="Text 10"/>
          <p:cNvSpPr/>
          <p:nvPr/>
        </p:nvSpPr>
        <p:spPr>
          <a:xfrm>
            <a:off x="9977199" y="3451265"/>
            <a:ext cx="3820001" cy="1421606"/>
          </a:xfrm>
          <a:prstGeom prst="rect">
            <a:avLst/>
          </a:prstGeom>
          <a:noFill/>
          <a:ln/>
        </p:spPr>
        <p:txBody>
          <a:bodyPr wrap="squar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Бос электрондар электр өрісінде үдетіліп, жаңа ионданулар тудырады, бұл өсіп келе жатқан қар көшкінін тудырады.</a:t>
            </a:r>
            <a:endParaRPr lang="en-US" sz="1750" dirty="0"/>
          </a:p>
        </p:txBody>
      </p:sp>
      <p:sp>
        <p:nvSpPr>
          <p:cNvPr id="14" name="Shape 11"/>
          <p:cNvSpPr/>
          <p:nvPr/>
        </p:nvSpPr>
        <p:spPr>
          <a:xfrm>
            <a:off x="4490799" y="5268635"/>
            <a:ext cx="499943" cy="499943"/>
          </a:xfrm>
          <a:prstGeom prst="roundRect">
            <a:avLst>
              <a:gd name="adj" fmla="val 26667"/>
            </a:avLst>
          </a:prstGeom>
          <a:solidFill>
            <a:srgbClr val="EFE7D6"/>
          </a:solidFill>
          <a:ln/>
        </p:spPr>
      </p:sp>
      <p:sp>
        <p:nvSpPr>
          <p:cNvPr id="15" name="Text 12"/>
          <p:cNvSpPr/>
          <p:nvPr/>
        </p:nvSpPr>
        <p:spPr>
          <a:xfrm>
            <a:off x="4640342" y="5310307"/>
            <a:ext cx="200858" cy="416481"/>
          </a:xfrm>
          <a:prstGeom prst="rect">
            <a:avLst/>
          </a:prstGeom>
          <a:noFill/>
          <a:ln/>
        </p:spPr>
        <p:txBody>
          <a:bodyPr wrap="none" rtlCol="0" anchor="t"/>
          <a:lstStyle/>
          <a:p>
            <a:pPr marL="0" indent="0" algn="ctr">
              <a:lnSpc>
                <a:spcPts val="3281"/>
              </a:lnSpc>
              <a:buNone/>
            </a:pPr>
            <a:r>
              <a:rPr lang="en-US" sz="2624" b="1" dirty="0">
                <a:solidFill>
                  <a:srgbClr val="484237"/>
                </a:solidFill>
                <a:latin typeface="Gelasio" pitchFamily="34" charset="0"/>
                <a:ea typeface="Gelasio" pitchFamily="34" charset="-122"/>
                <a:cs typeface="Gelasio" pitchFamily="34" charset="-120"/>
              </a:rPr>
              <a:t>3</a:t>
            </a:r>
            <a:endParaRPr lang="en-US" sz="2624" dirty="0"/>
          </a:p>
        </p:txBody>
      </p:sp>
      <p:sp>
        <p:nvSpPr>
          <p:cNvPr id="16" name="Text 13"/>
          <p:cNvSpPr/>
          <p:nvPr/>
        </p:nvSpPr>
        <p:spPr>
          <a:xfrm>
            <a:off x="5212913" y="5344954"/>
            <a:ext cx="3693438" cy="347186"/>
          </a:xfrm>
          <a:prstGeom prst="rect">
            <a:avLst/>
          </a:prstGeom>
          <a:noFill/>
          <a:ln/>
        </p:spPr>
        <p:txBody>
          <a:bodyPr wrap="none" rtlCol="0" anchor="t"/>
          <a:lstStyle/>
          <a:p>
            <a:pPr marL="0" indent="0">
              <a:lnSpc>
                <a:spcPts val="2734"/>
              </a:lnSpc>
              <a:buNone/>
            </a:pPr>
            <a:r>
              <a:rPr lang="en-US" sz="2187" b="1" dirty="0">
                <a:solidFill>
                  <a:srgbClr val="484237"/>
                </a:solidFill>
                <a:latin typeface="Gelasio" pitchFamily="34" charset="0"/>
                <a:ea typeface="Gelasio" pitchFamily="34" charset="-122"/>
                <a:cs typeface="Gelasio" pitchFamily="34" charset="-120"/>
              </a:rPr>
              <a:t>Плазманың пайда болуы</a:t>
            </a:r>
            <a:endParaRPr lang="en-US" sz="2187" dirty="0"/>
          </a:p>
        </p:txBody>
      </p:sp>
      <p:sp>
        <p:nvSpPr>
          <p:cNvPr id="17" name="Text 14"/>
          <p:cNvSpPr/>
          <p:nvPr/>
        </p:nvSpPr>
        <p:spPr>
          <a:xfrm>
            <a:off x="5212913" y="5825371"/>
            <a:ext cx="8584287" cy="710803"/>
          </a:xfrm>
          <a:prstGeom prst="rect">
            <a:avLst/>
          </a:prstGeom>
          <a:noFill/>
          <a:ln/>
        </p:spPr>
        <p:txBody>
          <a:bodyPr wrap="squar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Иондар мен электрондардың жоғары концентрациясы газдың жоғары өткізгіштігі бар плазмалық күйге өтуіне әкеледі.</a:t>
            </a:r>
            <a:endParaRPr lang="en-US" sz="1750" dirty="0"/>
          </a:p>
        </p:txBody>
      </p:sp>
      <p:pic>
        <p:nvPicPr>
          <p:cNvPr id="18" name="Image 1" descr="preencoded.png">
            <a:hlinkClick r:id="rId4"/>
          </p:cNvPr>
          <p:cNvPicPr>
            <a:picLocks noChangeAspect="1"/>
          </p:cNvPicPr>
          <p:nvPr/>
        </p:nvPicPr>
        <p:blipFill>
          <a:blip r:embed="rId5"/>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sp>
        <p:nvSpPr>
          <p:cNvPr id="4" name="Text 2"/>
          <p:cNvSpPr/>
          <p:nvPr/>
        </p:nvSpPr>
        <p:spPr>
          <a:xfrm>
            <a:off x="2037993" y="2039064"/>
            <a:ext cx="7933611" cy="694373"/>
          </a:xfrm>
          <a:prstGeom prst="rect">
            <a:avLst/>
          </a:prstGeom>
          <a:noFill/>
          <a:ln/>
        </p:spPr>
        <p:txBody>
          <a:bodyPr wrap="none" rtlCol="0" anchor="t"/>
          <a:lstStyle/>
          <a:p>
            <a:pPr marL="0" indent="0">
              <a:lnSpc>
                <a:spcPts val="5468"/>
              </a:lnSpc>
              <a:buNone/>
            </a:pPr>
            <a:r>
              <a:rPr lang="ru-RU" sz="4374" b="1" dirty="0" err="1">
                <a:solidFill>
                  <a:srgbClr val="484237"/>
                </a:solidFill>
                <a:latin typeface="Gelasio" pitchFamily="34" charset="0"/>
                <a:ea typeface="Gelasio" pitchFamily="34" charset="-122"/>
                <a:cs typeface="Gelasio" pitchFamily="34" charset="-120"/>
              </a:rPr>
              <a:t>Газдардағы</a:t>
            </a:r>
            <a:r>
              <a:rPr lang="ru-RU" sz="4374" b="1" dirty="0">
                <a:solidFill>
                  <a:srgbClr val="484237"/>
                </a:solidFill>
                <a:latin typeface="Gelasio" pitchFamily="34" charset="0"/>
                <a:ea typeface="Gelasio" pitchFamily="34" charset="-122"/>
                <a:cs typeface="Gelasio" pitchFamily="34" charset="-120"/>
              </a:rPr>
              <a:t> </a:t>
            </a:r>
            <a:r>
              <a:rPr lang="ru-RU" sz="4374" b="1" dirty="0" err="1">
                <a:solidFill>
                  <a:srgbClr val="484237"/>
                </a:solidFill>
                <a:latin typeface="Gelasio" pitchFamily="34" charset="0"/>
                <a:ea typeface="Gelasio" pitchFamily="34" charset="-122"/>
                <a:cs typeface="Gelasio" pitchFamily="34" charset="-120"/>
              </a:rPr>
              <a:t>бұзылу</a:t>
            </a:r>
            <a:r>
              <a:rPr lang="ru-RU" sz="4374" b="1" dirty="0">
                <a:solidFill>
                  <a:srgbClr val="484237"/>
                </a:solidFill>
                <a:latin typeface="Gelasio" pitchFamily="34" charset="0"/>
                <a:ea typeface="Gelasio" pitchFamily="34" charset="-122"/>
                <a:cs typeface="Gelasio" pitchFamily="34" charset="-120"/>
              </a:rPr>
              <a:t> </a:t>
            </a:r>
            <a:r>
              <a:rPr lang="ru-RU" sz="4374" b="1" dirty="0" err="1">
                <a:solidFill>
                  <a:srgbClr val="484237"/>
                </a:solidFill>
                <a:latin typeface="Gelasio" pitchFamily="34" charset="0"/>
                <a:ea typeface="Gelasio" pitchFamily="34" charset="-122"/>
                <a:cs typeface="Gelasio" pitchFamily="34" charset="-120"/>
              </a:rPr>
              <a:t>механизмдері</a:t>
            </a:r>
            <a:endParaRPr lang="en-US" sz="4374" dirty="0"/>
          </a:p>
        </p:txBody>
      </p:sp>
      <p:sp>
        <p:nvSpPr>
          <p:cNvPr id="5" name="Text 3"/>
          <p:cNvSpPr/>
          <p:nvPr/>
        </p:nvSpPr>
        <p:spPr>
          <a:xfrm>
            <a:off x="2037993" y="3288863"/>
            <a:ext cx="2930604" cy="347186"/>
          </a:xfrm>
          <a:prstGeom prst="rect">
            <a:avLst/>
          </a:prstGeom>
          <a:noFill/>
          <a:ln/>
        </p:spPr>
        <p:txBody>
          <a:bodyPr wrap="none" rtlCol="0" anchor="t"/>
          <a:lstStyle/>
          <a:p>
            <a:pPr marL="0" indent="0">
              <a:lnSpc>
                <a:spcPts val="2734"/>
              </a:lnSpc>
              <a:buNone/>
            </a:pPr>
            <a:r>
              <a:rPr lang="ru-RU" sz="2187" b="1" dirty="0" err="1">
                <a:solidFill>
                  <a:srgbClr val="484237"/>
                </a:solidFill>
                <a:latin typeface="Gelasio" pitchFamily="34" charset="0"/>
                <a:ea typeface="Gelasio" pitchFamily="34" charset="-122"/>
                <a:cs typeface="Gelasio" pitchFamily="34" charset="-120"/>
              </a:rPr>
              <a:t>Соққы</a:t>
            </a:r>
            <a:r>
              <a:rPr lang="ru-RU" sz="2187" b="1" dirty="0">
                <a:solidFill>
                  <a:srgbClr val="484237"/>
                </a:solidFill>
                <a:latin typeface="Gelasio" pitchFamily="34" charset="0"/>
                <a:ea typeface="Gelasio" pitchFamily="34" charset="-122"/>
                <a:cs typeface="Gelasio" pitchFamily="34" charset="-120"/>
              </a:rPr>
              <a:t> </a:t>
            </a:r>
            <a:r>
              <a:rPr lang="ru-RU" sz="2187" b="1" dirty="0" err="1">
                <a:solidFill>
                  <a:srgbClr val="484237"/>
                </a:solidFill>
                <a:latin typeface="Gelasio" pitchFamily="34" charset="0"/>
                <a:ea typeface="Gelasio" pitchFamily="34" charset="-122"/>
                <a:cs typeface="Gelasio" pitchFamily="34" charset="-120"/>
              </a:rPr>
              <a:t>иондануы</a:t>
            </a:r>
            <a:endParaRPr lang="en-US" sz="2187" dirty="0"/>
          </a:p>
        </p:txBody>
      </p:sp>
      <p:sp>
        <p:nvSpPr>
          <p:cNvPr id="6" name="Text 4"/>
          <p:cNvSpPr/>
          <p:nvPr/>
        </p:nvSpPr>
        <p:spPr>
          <a:xfrm>
            <a:off x="2037993" y="3858220"/>
            <a:ext cx="3156347" cy="1777008"/>
          </a:xfrm>
          <a:prstGeom prst="rect">
            <a:avLst/>
          </a:prstGeom>
          <a:noFill/>
          <a:ln/>
        </p:spPr>
        <p:txBody>
          <a:bodyPr wrap="square" rtlCol="0" anchor="t"/>
          <a:lstStyle/>
          <a:p>
            <a:pPr marL="0" indent="0">
              <a:lnSpc>
                <a:spcPts val="2799"/>
              </a:lnSpc>
              <a:buNone/>
            </a:pPr>
            <a:r>
              <a:rPr lang="ru-RU" sz="1750" dirty="0" err="1">
                <a:solidFill>
                  <a:srgbClr val="746558"/>
                </a:solidFill>
                <a:latin typeface="Gelasio" pitchFamily="34" charset="0"/>
                <a:ea typeface="Gelasio" pitchFamily="34" charset="-122"/>
                <a:cs typeface="Gelasio" pitchFamily="34" charset="-120"/>
              </a:rPr>
              <a:t>Жеделдетілген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электрондар</a:t>
            </a:r>
            <a:r>
              <a:rPr lang="ru-RU" sz="1750" dirty="0">
                <a:solidFill>
                  <a:srgbClr val="746558"/>
                </a:solidFill>
                <a:latin typeface="Gelasio" pitchFamily="34" charset="0"/>
                <a:ea typeface="Gelasio" pitchFamily="34" charset="-122"/>
                <a:cs typeface="Gelasio" pitchFamily="34" charset="-120"/>
              </a:rPr>
              <a:t> газ </a:t>
            </a:r>
            <a:r>
              <a:rPr lang="ru-RU" sz="1750" dirty="0" err="1">
                <a:solidFill>
                  <a:srgbClr val="746558"/>
                </a:solidFill>
                <a:latin typeface="Gelasio" pitchFamily="34" charset="0"/>
                <a:ea typeface="Gelasio" pitchFamily="34" charset="-122"/>
                <a:cs typeface="Gelasio" pitchFamily="34" charset="-120"/>
              </a:rPr>
              <a:t>молекулаларымен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соқтығысып</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олардан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жаңа</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электрондарды</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шығарып</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иондар</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түзеді</a:t>
            </a:r>
            <a:r>
              <a:rPr lang="ru-RU" sz="1750" dirty="0">
                <a:solidFill>
                  <a:srgbClr val="746558"/>
                </a:solidFill>
                <a:latin typeface="Gelasio" pitchFamily="34" charset="0"/>
                <a:ea typeface="Gelasio" pitchFamily="34" charset="-122"/>
                <a:cs typeface="Gelasio" pitchFamily="34" charset="-120"/>
              </a:rPr>
              <a:t>.</a:t>
            </a:r>
            <a:endParaRPr lang="en-US" sz="1750" dirty="0"/>
          </a:p>
        </p:txBody>
      </p:sp>
      <p:sp>
        <p:nvSpPr>
          <p:cNvPr id="7" name="Text 5"/>
          <p:cNvSpPr/>
          <p:nvPr/>
        </p:nvSpPr>
        <p:spPr>
          <a:xfrm>
            <a:off x="5743932" y="3288863"/>
            <a:ext cx="2777490" cy="347186"/>
          </a:xfrm>
          <a:prstGeom prst="rect">
            <a:avLst/>
          </a:prstGeom>
          <a:noFill/>
          <a:ln/>
        </p:spPr>
        <p:txBody>
          <a:bodyPr wrap="none" rtlCol="0" anchor="t"/>
          <a:lstStyle/>
          <a:p>
            <a:pPr marL="0" indent="0">
              <a:lnSpc>
                <a:spcPts val="2734"/>
              </a:lnSpc>
              <a:buNone/>
            </a:pPr>
            <a:r>
              <a:rPr lang="en-US" sz="2187" b="1" dirty="0">
                <a:solidFill>
                  <a:srgbClr val="484237"/>
                </a:solidFill>
                <a:latin typeface="Gelasio" pitchFamily="34" charset="0"/>
                <a:ea typeface="Gelasio" pitchFamily="34" charset="-122"/>
                <a:cs typeface="Gelasio" pitchFamily="34" charset="-120"/>
              </a:rPr>
              <a:t>Фотоионизация</a:t>
            </a:r>
            <a:endParaRPr lang="en-US" sz="2187" dirty="0"/>
          </a:p>
        </p:txBody>
      </p:sp>
      <p:sp>
        <p:nvSpPr>
          <p:cNvPr id="8" name="Text 6"/>
          <p:cNvSpPr/>
          <p:nvPr/>
        </p:nvSpPr>
        <p:spPr>
          <a:xfrm>
            <a:off x="5743932" y="3858220"/>
            <a:ext cx="3156347" cy="1777008"/>
          </a:xfrm>
          <a:prstGeom prst="rect">
            <a:avLst/>
          </a:prstGeom>
          <a:noFill/>
          <a:ln/>
        </p:spPr>
        <p:txBody>
          <a:bodyPr wrap="square" rtlCol="0" anchor="t"/>
          <a:lstStyle/>
          <a:p>
            <a:pPr marL="0" indent="0">
              <a:lnSpc>
                <a:spcPts val="2799"/>
              </a:lnSpc>
              <a:buNone/>
            </a:pPr>
            <a:r>
              <a:rPr lang="ru-RU" sz="1750" dirty="0">
                <a:solidFill>
                  <a:srgbClr val="746558"/>
                </a:solidFill>
                <a:latin typeface="Gelasio" pitchFamily="34" charset="0"/>
                <a:ea typeface="Gelasio" pitchFamily="34" charset="-122"/>
                <a:cs typeface="Gelasio" pitchFamily="34" charset="-120"/>
              </a:rPr>
              <a:t>Плазма </a:t>
            </a:r>
            <a:r>
              <a:rPr lang="ru-RU" sz="1750" dirty="0" err="1">
                <a:solidFill>
                  <a:srgbClr val="746558"/>
                </a:solidFill>
                <a:latin typeface="Gelasio" pitchFamily="34" charset="0"/>
                <a:ea typeface="Gelasio" pitchFamily="34" charset="-122"/>
                <a:cs typeface="Gelasio" pitchFamily="34" charset="-120"/>
              </a:rPr>
              <a:t>шығаратын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фотондар</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жаңа</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электрондарды</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шығару</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үшін</a:t>
            </a:r>
            <a:r>
              <a:rPr lang="ru-RU" sz="1750" dirty="0">
                <a:solidFill>
                  <a:srgbClr val="746558"/>
                </a:solidFill>
                <a:latin typeface="Gelasio" pitchFamily="34" charset="0"/>
                <a:ea typeface="Gelasio" pitchFamily="34" charset="-122"/>
                <a:cs typeface="Gelasio" pitchFamily="34" charset="-120"/>
              </a:rPr>
              <a:t> газ </a:t>
            </a:r>
            <a:r>
              <a:rPr lang="ru-RU" sz="1750" dirty="0" err="1">
                <a:solidFill>
                  <a:srgbClr val="746558"/>
                </a:solidFill>
                <a:latin typeface="Gelasio" pitchFamily="34" charset="0"/>
                <a:ea typeface="Gelasio" pitchFamily="34" charset="-122"/>
                <a:cs typeface="Gelasio" pitchFamily="34" charset="-120"/>
              </a:rPr>
              <a:t>молекулаларын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иондайды</a:t>
            </a:r>
            <a:r>
              <a:rPr lang="ru-RU" sz="1750" dirty="0">
                <a:solidFill>
                  <a:srgbClr val="746558"/>
                </a:solidFill>
                <a:latin typeface="Gelasio" pitchFamily="34" charset="0"/>
                <a:ea typeface="Gelasio" pitchFamily="34" charset="-122"/>
                <a:cs typeface="Gelasio" pitchFamily="34" charset="-120"/>
              </a:rPr>
              <a:t>.</a:t>
            </a:r>
            <a:endParaRPr lang="en-US" sz="1750" dirty="0"/>
          </a:p>
        </p:txBody>
      </p:sp>
      <p:sp>
        <p:nvSpPr>
          <p:cNvPr id="9" name="Text 7"/>
          <p:cNvSpPr/>
          <p:nvPr/>
        </p:nvSpPr>
        <p:spPr>
          <a:xfrm>
            <a:off x="9449872" y="3288863"/>
            <a:ext cx="2777490" cy="347186"/>
          </a:xfrm>
          <a:prstGeom prst="rect">
            <a:avLst/>
          </a:prstGeom>
          <a:noFill/>
          <a:ln/>
        </p:spPr>
        <p:txBody>
          <a:bodyPr wrap="none" rtlCol="0" anchor="t"/>
          <a:lstStyle/>
          <a:p>
            <a:pPr marL="0" indent="0">
              <a:lnSpc>
                <a:spcPts val="2734"/>
              </a:lnSpc>
              <a:buNone/>
            </a:pPr>
            <a:r>
              <a:rPr lang="ru-RU" sz="2187" b="1" dirty="0" err="1">
                <a:solidFill>
                  <a:srgbClr val="484237"/>
                </a:solidFill>
                <a:latin typeface="Gelasio" pitchFamily="34" charset="0"/>
                <a:ea typeface="Gelasio" pitchFamily="34" charset="-122"/>
                <a:cs typeface="Gelasio" pitchFamily="34" charset="-120"/>
              </a:rPr>
              <a:t>Иондарды</a:t>
            </a:r>
            <a:r>
              <a:rPr lang="ru-RU" sz="2187" b="1" dirty="0">
                <a:solidFill>
                  <a:srgbClr val="484237"/>
                </a:solidFill>
                <a:latin typeface="Gelasio" pitchFamily="34" charset="0"/>
                <a:ea typeface="Gelasio" pitchFamily="34" charset="-122"/>
                <a:cs typeface="Gelasio" pitchFamily="34" charset="-120"/>
              </a:rPr>
              <a:t> </a:t>
            </a:r>
            <a:r>
              <a:rPr lang="ru-RU" sz="2187" b="1" dirty="0" err="1">
                <a:solidFill>
                  <a:srgbClr val="484237"/>
                </a:solidFill>
                <a:latin typeface="Gelasio" pitchFamily="34" charset="0"/>
                <a:ea typeface="Gelasio" pitchFamily="34" charset="-122"/>
                <a:cs typeface="Gelasio" pitchFamily="34" charset="-120"/>
              </a:rPr>
              <a:t>анықтау</a:t>
            </a:r>
            <a:endParaRPr lang="en-US" sz="2187" dirty="0"/>
          </a:p>
        </p:txBody>
      </p:sp>
      <p:sp>
        <p:nvSpPr>
          <p:cNvPr id="10" name="Text 8"/>
          <p:cNvSpPr/>
          <p:nvPr/>
        </p:nvSpPr>
        <p:spPr>
          <a:xfrm>
            <a:off x="9449872" y="3858220"/>
            <a:ext cx="3156347" cy="2132409"/>
          </a:xfrm>
          <a:prstGeom prst="rect">
            <a:avLst/>
          </a:prstGeom>
          <a:noFill/>
          <a:ln/>
        </p:spPr>
        <p:txBody>
          <a:bodyPr wrap="square" rtlCol="0" anchor="t"/>
          <a:lstStyle/>
          <a:p>
            <a:pPr marL="0" indent="0">
              <a:lnSpc>
                <a:spcPts val="2799"/>
              </a:lnSpc>
              <a:buNone/>
            </a:pPr>
            <a:r>
              <a:rPr lang="ru-RU" sz="1750" dirty="0" err="1">
                <a:solidFill>
                  <a:srgbClr val="746558"/>
                </a:solidFill>
                <a:latin typeface="Gelasio" pitchFamily="34" charset="0"/>
                <a:ea typeface="Gelasio" pitchFamily="34" charset="-122"/>
                <a:cs typeface="Gelasio" pitchFamily="34" charset="-120"/>
              </a:rPr>
              <a:t>Күшті</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электр</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өрісіндегі</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теріс</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иондардан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электрондардың</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бөлінуі</a:t>
            </a:r>
            <a:r>
              <a:rPr lang="ru-RU" sz="1750" dirty="0">
                <a:solidFill>
                  <a:srgbClr val="746558"/>
                </a:solidFill>
                <a:latin typeface="Gelasio" pitchFamily="34" charset="0"/>
                <a:ea typeface="Gelasio" pitchFamily="34" charset="-122"/>
                <a:cs typeface="Gelasio" pitchFamily="34" charset="-120"/>
              </a:rPr>
              <a:t> бос </a:t>
            </a:r>
            <a:r>
              <a:rPr lang="ru-RU" sz="1750" dirty="0" err="1">
                <a:solidFill>
                  <a:srgbClr val="746558"/>
                </a:solidFill>
                <a:latin typeface="Gelasio" pitchFamily="34" charset="0"/>
                <a:ea typeface="Gelasio" pitchFamily="34" charset="-122"/>
                <a:cs typeface="Gelasio" pitchFamily="34" charset="-120"/>
              </a:rPr>
              <a:t>электрондардың</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концентрациясын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арттырады</a:t>
            </a:r>
            <a:r>
              <a:rPr lang="ru-RU" sz="1750" dirty="0">
                <a:solidFill>
                  <a:srgbClr val="746558"/>
                </a:solidFill>
                <a:latin typeface="Gelasio" pitchFamily="34" charset="0"/>
                <a:ea typeface="Gelasio" pitchFamily="34" charset="-122"/>
                <a:cs typeface="Gelasio" pitchFamily="34" charset="-120"/>
              </a:rPr>
              <a:t>.</a:t>
            </a:r>
            <a:endParaRPr lang="en-US" sz="1750" dirty="0"/>
          </a:p>
        </p:txBody>
      </p:sp>
      <p:pic>
        <p:nvPicPr>
          <p:cNvPr id="11" name="Image 0" descr="preencoded.png">
            <a:hlinkClick r:id="rId3"/>
          </p:cNvPr>
          <p:cNvPicPr>
            <a:picLocks noChangeAspect="1"/>
          </p:cNvPicPr>
          <p:nvPr/>
        </p:nvPicPr>
        <p:blipFill>
          <a:blip r:embed="rId4"/>
          <a:stretch>
            <a:fillRect/>
          </a:stretch>
        </p:blipFill>
        <p:spPr>
          <a:xfrm>
            <a:off x="12242153" y="7589520"/>
            <a:ext cx="2296807" cy="54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5" name="Text 2"/>
          <p:cNvSpPr/>
          <p:nvPr/>
        </p:nvSpPr>
        <p:spPr>
          <a:xfrm>
            <a:off x="826294" y="607576"/>
            <a:ext cx="9320213" cy="1377077"/>
          </a:xfrm>
          <a:prstGeom prst="rect">
            <a:avLst/>
          </a:prstGeom>
          <a:noFill/>
          <a:ln/>
        </p:spPr>
        <p:txBody>
          <a:bodyPr wrap="square" rtlCol="0" anchor="t"/>
          <a:lstStyle/>
          <a:p>
            <a:pPr marL="0" indent="0">
              <a:lnSpc>
                <a:spcPts val="5422"/>
              </a:lnSpc>
              <a:buNone/>
            </a:pPr>
            <a:r>
              <a:rPr lang="ru-RU" sz="4338" b="1" dirty="0" err="1">
                <a:solidFill>
                  <a:srgbClr val="484237"/>
                </a:solidFill>
                <a:latin typeface="Gelasio" pitchFamily="34" charset="0"/>
                <a:ea typeface="Gelasio" pitchFamily="34" charset="-122"/>
                <a:cs typeface="Gelasio" pitchFamily="34" charset="-120"/>
              </a:rPr>
              <a:t>Газдардың</a:t>
            </a:r>
            <a:r>
              <a:rPr lang="ru-RU" sz="4338" b="1" dirty="0">
                <a:solidFill>
                  <a:srgbClr val="484237"/>
                </a:solidFill>
                <a:latin typeface="Gelasio" pitchFamily="34" charset="0"/>
                <a:ea typeface="Gelasio" pitchFamily="34" charset="-122"/>
                <a:cs typeface="Gelasio" pitchFamily="34" charset="-120"/>
              </a:rPr>
              <a:t> </a:t>
            </a:r>
            <a:r>
              <a:rPr lang="ru-RU" sz="4338" b="1" dirty="0" err="1">
                <a:solidFill>
                  <a:srgbClr val="484237"/>
                </a:solidFill>
                <a:latin typeface="Gelasio" pitchFamily="34" charset="0"/>
                <a:ea typeface="Gelasio" pitchFamily="34" charset="-122"/>
                <a:cs typeface="Gelasio" pitchFamily="34" charset="-120"/>
              </a:rPr>
              <a:t>бұзылуына</a:t>
            </a:r>
            <a:r>
              <a:rPr lang="ru-RU" sz="4338" b="1" dirty="0">
                <a:solidFill>
                  <a:srgbClr val="484237"/>
                </a:solidFill>
                <a:latin typeface="Gelasio" pitchFamily="34" charset="0"/>
                <a:ea typeface="Gelasio" pitchFamily="34" charset="-122"/>
                <a:cs typeface="Gelasio" pitchFamily="34" charset="-120"/>
              </a:rPr>
              <a:t> </a:t>
            </a:r>
            <a:r>
              <a:rPr lang="ru-RU" sz="4338" b="1" dirty="0" err="1">
                <a:solidFill>
                  <a:srgbClr val="484237"/>
                </a:solidFill>
                <a:latin typeface="Gelasio" pitchFamily="34" charset="0"/>
                <a:ea typeface="Gelasio" pitchFamily="34" charset="-122"/>
                <a:cs typeface="Gelasio" pitchFamily="34" charset="-120"/>
              </a:rPr>
              <a:t>әсер</a:t>
            </a:r>
            <a:r>
              <a:rPr lang="ru-RU" sz="4338" b="1" dirty="0">
                <a:solidFill>
                  <a:srgbClr val="484237"/>
                </a:solidFill>
                <a:latin typeface="Gelasio" pitchFamily="34" charset="0"/>
                <a:ea typeface="Gelasio" pitchFamily="34" charset="-122"/>
                <a:cs typeface="Gelasio" pitchFamily="34" charset="-120"/>
              </a:rPr>
              <a:t> </a:t>
            </a:r>
            <a:r>
              <a:rPr lang="ru-RU" sz="4338" b="1" dirty="0" err="1">
                <a:solidFill>
                  <a:srgbClr val="484237"/>
                </a:solidFill>
                <a:latin typeface="Gelasio" pitchFamily="34" charset="0"/>
                <a:ea typeface="Gelasio" pitchFamily="34" charset="-122"/>
                <a:cs typeface="Gelasio" pitchFamily="34" charset="-120"/>
              </a:rPr>
              <a:t>ететін</a:t>
            </a:r>
            <a:r>
              <a:rPr lang="ru-RU" sz="4338" b="1" dirty="0">
                <a:solidFill>
                  <a:srgbClr val="484237"/>
                </a:solidFill>
                <a:latin typeface="Gelasio" pitchFamily="34" charset="0"/>
                <a:ea typeface="Gelasio" pitchFamily="34" charset="-122"/>
                <a:cs typeface="Gelasio" pitchFamily="34" charset="-120"/>
              </a:rPr>
              <a:t> </a:t>
            </a:r>
            <a:r>
              <a:rPr lang="ru-RU" sz="4338" b="1" dirty="0" err="1">
                <a:solidFill>
                  <a:srgbClr val="484237"/>
                </a:solidFill>
                <a:latin typeface="Gelasio" pitchFamily="34" charset="0"/>
                <a:ea typeface="Gelasio" pitchFamily="34" charset="-122"/>
                <a:cs typeface="Gelasio" pitchFamily="34" charset="-120"/>
              </a:rPr>
              <a:t>факторлар</a:t>
            </a:r>
            <a:endParaRPr lang="en-US" sz="4338" dirty="0"/>
          </a:p>
        </p:txBody>
      </p:sp>
      <p:sp>
        <p:nvSpPr>
          <p:cNvPr id="6" name="Shape 3"/>
          <p:cNvSpPr/>
          <p:nvPr/>
        </p:nvSpPr>
        <p:spPr>
          <a:xfrm>
            <a:off x="1134785" y="2315170"/>
            <a:ext cx="44053" cy="5306854"/>
          </a:xfrm>
          <a:prstGeom prst="rect">
            <a:avLst/>
          </a:prstGeom>
          <a:solidFill>
            <a:srgbClr val="D2CCC5"/>
          </a:solidFill>
          <a:ln/>
        </p:spPr>
      </p:sp>
      <p:sp>
        <p:nvSpPr>
          <p:cNvPr id="7" name="Shape 4"/>
          <p:cNvSpPr/>
          <p:nvPr/>
        </p:nvSpPr>
        <p:spPr>
          <a:xfrm>
            <a:off x="1404699" y="2713077"/>
            <a:ext cx="771168" cy="44053"/>
          </a:xfrm>
          <a:prstGeom prst="rect">
            <a:avLst/>
          </a:prstGeom>
          <a:solidFill>
            <a:srgbClr val="D2CCC5"/>
          </a:solidFill>
          <a:ln/>
        </p:spPr>
      </p:sp>
      <p:sp>
        <p:nvSpPr>
          <p:cNvPr id="8" name="Shape 5"/>
          <p:cNvSpPr/>
          <p:nvPr/>
        </p:nvSpPr>
        <p:spPr>
          <a:xfrm>
            <a:off x="908923" y="2487335"/>
            <a:ext cx="495776" cy="495776"/>
          </a:xfrm>
          <a:prstGeom prst="roundRect">
            <a:avLst>
              <a:gd name="adj" fmla="val 26669"/>
            </a:avLst>
          </a:prstGeom>
          <a:solidFill>
            <a:srgbClr val="EFE7D6"/>
          </a:solidFill>
          <a:ln/>
        </p:spPr>
      </p:sp>
      <p:sp>
        <p:nvSpPr>
          <p:cNvPr id="9" name="Text 6"/>
          <p:cNvSpPr/>
          <p:nvPr/>
        </p:nvSpPr>
        <p:spPr>
          <a:xfrm>
            <a:off x="1078825" y="2528649"/>
            <a:ext cx="155853" cy="413147"/>
          </a:xfrm>
          <a:prstGeom prst="rect">
            <a:avLst/>
          </a:prstGeom>
          <a:noFill/>
          <a:ln/>
        </p:spPr>
        <p:txBody>
          <a:bodyPr wrap="none" rtlCol="0" anchor="t"/>
          <a:lstStyle/>
          <a:p>
            <a:pPr marL="0" indent="0" algn="ctr">
              <a:lnSpc>
                <a:spcPts val="3253"/>
              </a:lnSpc>
              <a:buNone/>
            </a:pPr>
            <a:r>
              <a:rPr lang="en-US" sz="2603" b="1" dirty="0">
                <a:solidFill>
                  <a:srgbClr val="484237"/>
                </a:solidFill>
                <a:latin typeface="Gelasio" pitchFamily="34" charset="0"/>
                <a:ea typeface="Gelasio" pitchFamily="34" charset="-122"/>
                <a:cs typeface="Gelasio" pitchFamily="34" charset="-120"/>
              </a:rPr>
              <a:t>1</a:t>
            </a:r>
            <a:endParaRPr lang="en-US" sz="2603" dirty="0"/>
          </a:p>
        </p:txBody>
      </p:sp>
      <p:sp>
        <p:nvSpPr>
          <p:cNvPr id="10" name="Text 7"/>
          <p:cNvSpPr/>
          <p:nvPr/>
        </p:nvSpPr>
        <p:spPr>
          <a:xfrm>
            <a:off x="2368748" y="2535436"/>
            <a:ext cx="2754511" cy="344329"/>
          </a:xfrm>
          <a:prstGeom prst="rect">
            <a:avLst/>
          </a:prstGeom>
          <a:noFill/>
          <a:ln/>
        </p:spPr>
        <p:txBody>
          <a:bodyPr wrap="none" rtlCol="0" anchor="t"/>
          <a:lstStyle/>
          <a:p>
            <a:pPr marL="0" indent="0" algn="l">
              <a:lnSpc>
                <a:spcPts val="2711"/>
              </a:lnSpc>
              <a:buNone/>
            </a:pPr>
            <a:r>
              <a:rPr lang="ru-RU" sz="2169" b="1" dirty="0">
                <a:solidFill>
                  <a:srgbClr val="484237"/>
                </a:solidFill>
                <a:latin typeface="Gelasio" pitchFamily="34" charset="0"/>
                <a:ea typeface="Gelasio" pitchFamily="34" charset="-122"/>
                <a:cs typeface="Gelasio" pitchFamily="34" charset="-120"/>
              </a:rPr>
              <a:t>Газ </a:t>
            </a:r>
            <a:r>
              <a:rPr lang="ru-RU" sz="2169" b="1" dirty="0" err="1">
                <a:solidFill>
                  <a:srgbClr val="484237"/>
                </a:solidFill>
                <a:latin typeface="Gelasio" pitchFamily="34" charset="0"/>
                <a:ea typeface="Gelasio" pitchFamily="34" charset="-122"/>
                <a:cs typeface="Gelasio" pitchFamily="34" charset="-120"/>
              </a:rPr>
              <a:t>қысымы</a:t>
            </a:r>
            <a:endParaRPr lang="en-US" sz="2169" dirty="0"/>
          </a:p>
        </p:txBody>
      </p:sp>
      <p:sp>
        <p:nvSpPr>
          <p:cNvPr id="11" name="Text 8"/>
          <p:cNvSpPr/>
          <p:nvPr/>
        </p:nvSpPr>
        <p:spPr>
          <a:xfrm>
            <a:off x="2368748" y="3011924"/>
            <a:ext cx="7777758" cy="705088"/>
          </a:xfrm>
          <a:prstGeom prst="rect">
            <a:avLst/>
          </a:prstGeom>
          <a:noFill/>
          <a:ln/>
        </p:spPr>
        <p:txBody>
          <a:bodyPr wrap="square" rtlCol="0" anchor="t"/>
          <a:lstStyle/>
          <a:p>
            <a:pPr marL="0" indent="0" algn="l">
              <a:lnSpc>
                <a:spcPts val="2776"/>
              </a:lnSpc>
              <a:buNone/>
            </a:pPr>
            <a:r>
              <a:rPr lang="ru-RU" sz="1735" dirty="0" err="1">
                <a:solidFill>
                  <a:srgbClr val="746558"/>
                </a:solidFill>
                <a:latin typeface="Gelasio" pitchFamily="34" charset="0"/>
                <a:ea typeface="Gelasio" pitchFamily="34" charset="-122"/>
                <a:cs typeface="Gelasio" pitchFamily="34" charset="-120"/>
              </a:rPr>
              <a:t>Газдың</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қысымы</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оның</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тығыздығы</a:t>
            </a:r>
            <a:r>
              <a:rPr lang="ru-RU" sz="1735" dirty="0">
                <a:solidFill>
                  <a:srgbClr val="746558"/>
                </a:solidFill>
                <a:latin typeface="Gelasio" pitchFamily="34" charset="0"/>
                <a:ea typeface="Gelasio" pitchFamily="34" charset="-122"/>
                <a:cs typeface="Gelasio" pitchFamily="34" charset="-120"/>
              </a:rPr>
              <a:t> мен </a:t>
            </a:r>
            <a:r>
              <a:rPr lang="ru-RU" sz="1735" dirty="0" err="1">
                <a:solidFill>
                  <a:srgbClr val="746558"/>
                </a:solidFill>
                <a:latin typeface="Gelasio" pitchFamily="34" charset="0"/>
                <a:ea typeface="Gelasio" pitchFamily="34" charset="-122"/>
                <a:cs typeface="Gelasio" pitchFamily="34" charset="-120"/>
              </a:rPr>
              <a:t>молекулалардың</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концентрациясын</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анықтайды</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ену</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беріктігіне</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әсер</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етеді</a:t>
            </a:r>
            <a:r>
              <a:rPr lang="ru-RU" sz="1735" dirty="0">
                <a:solidFill>
                  <a:srgbClr val="746558"/>
                </a:solidFill>
                <a:latin typeface="Gelasio" pitchFamily="34" charset="0"/>
                <a:ea typeface="Gelasio" pitchFamily="34" charset="-122"/>
                <a:cs typeface="Gelasio" pitchFamily="34" charset="-120"/>
              </a:rPr>
              <a:t>.</a:t>
            </a:r>
            <a:endParaRPr lang="en-US" sz="1735" dirty="0"/>
          </a:p>
        </p:txBody>
      </p:sp>
      <p:sp>
        <p:nvSpPr>
          <p:cNvPr id="12" name="Shape 9"/>
          <p:cNvSpPr/>
          <p:nvPr/>
        </p:nvSpPr>
        <p:spPr>
          <a:xfrm>
            <a:off x="1404699" y="4555450"/>
            <a:ext cx="771168" cy="44053"/>
          </a:xfrm>
          <a:prstGeom prst="rect">
            <a:avLst/>
          </a:prstGeom>
          <a:solidFill>
            <a:srgbClr val="D2CCC5"/>
          </a:solidFill>
          <a:ln/>
        </p:spPr>
      </p:sp>
      <p:sp>
        <p:nvSpPr>
          <p:cNvPr id="13" name="Shape 10"/>
          <p:cNvSpPr/>
          <p:nvPr/>
        </p:nvSpPr>
        <p:spPr>
          <a:xfrm>
            <a:off x="908923" y="4329708"/>
            <a:ext cx="495776" cy="495776"/>
          </a:xfrm>
          <a:prstGeom prst="roundRect">
            <a:avLst>
              <a:gd name="adj" fmla="val 26669"/>
            </a:avLst>
          </a:prstGeom>
          <a:solidFill>
            <a:srgbClr val="EFE7D6"/>
          </a:solidFill>
          <a:ln/>
        </p:spPr>
      </p:sp>
      <p:sp>
        <p:nvSpPr>
          <p:cNvPr id="14" name="Text 11"/>
          <p:cNvSpPr/>
          <p:nvPr/>
        </p:nvSpPr>
        <p:spPr>
          <a:xfrm>
            <a:off x="1056680" y="4371023"/>
            <a:ext cx="200263" cy="413147"/>
          </a:xfrm>
          <a:prstGeom prst="rect">
            <a:avLst/>
          </a:prstGeom>
          <a:noFill/>
          <a:ln/>
        </p:spPr>
        <p:txBody>
          <a:bodyPr wrap="none" rtlCol="0" anchor="t"/>
          <a:lstStyle/>
          <a:p>
            <a:pPr marL="0" indent="0" algn="ctr">
              <a:lnSpc>
                <a:spcPts val="3253"/>
              </a:lnSpc>
              <a:buNone/>
            </a:pPr>
            <a:r>
              <a:rPr lang="en-US" sz="2603" b="1" dirty="0">
                <a:solidFill>
                  <a:srgbClr val="484237"/>
                </a:solidFill>
                <a:latin typeface="Gelasio" pitchFamily="34" charset="0"/>
                <a:ea typeface="Gelasio" pitchFamily="34" charset="-122"/>
                <a:cs typeface="Gelasio" pitchFamily="34" charset="-120"/>
              </a:rPr>
              <a:t>2</a:t>
            </a:r>
            <a:endParaRPr lang="en-US" sz="2603" dirty="0"/>
          </a:p>
        </p:txBody>
      </p:sp>
      <p:sp>
        <p:nvSpPr>
          <p:cNvPr id="15" name="Text 12"/>
          <p:cNvSpPr/>
          <p:nvPr/>
        </p:nvSpPr>
        <p:spPr>
          <a:xfrm>
            <a:off x="2368748" y="4377809"/>
            <a:ext cx="3314224" cy="344329"/>
          </a:xfrm>
          <a:prstGeom prst="rect">
            <a:avLst/>
          </a:prstGeom>
          <a:noFill/>
          <a:ln/>
        </p:spPr>
        <p:txBody>
          <a:bodyPr wrap="none" rtlCol="0" anchor="t"/>
          <a:lstStyle/>
          <a:p>
            <a:pPr marL="0" indent="0" algn="l">
              <a:lnSpc>
                <a:spcPts val="2711"/>
              </a:lnSpc>
              <a:buNone/>
            </a:pPr>
            <a:r>
              <a:rPr lang="ru-RU" sz="2169" b="1" dirty="0" err="1">
                <a:solidFill>
                  <a:srgbClr val="484237"/>
                </a:solidFill>
                <a:latin typeface="Gelasio" pitchFamily="34" charset="0"/>
                <a:ea typeface="Gelasio" pitchFamily="34" charset="-122"/>
                <a:cs typeface="Gelasio" pitchFamily="34" charset="-120"/>
              </a:rPr>
              <a:t>Электродтардың</a:t>
            </a:r>
            <a:r>
              <a:rPr lang="ru-RU" sz="2169" b="1" dirty="0">
                <a:solidFill>
                  <a:srgbClr val="484237"/>
                </a:solidFill>
                <a:latin typeface="Gelasio" pitchFamily="34" charset="0"/>
                <a:ea typeface="Gelasio" pitchFamily="34" charset="-122"/>
                <a:cs typeface="Gelasio" pitchFamily="34" charset="-120"/>
              </a:rPr>
              <a:t> </a:t>
            </a:r>
            <a:r>
              <a:rPr lang="ru-RU" sz="2169" b="1" dirty="0" err="1">
                <a:solidFill>
                  <a:srgbClr val="484237"/>
                </a:solidFill>
                <a:latin typeface="Gelasio" pitchFamily="34" charset="0"/>
                <a:ea typeface="Gelasio" pitchFamily="34" charset="-122"/>
                <a:cs typeface="Gelasio" pitchFamily="34" charset="-120"/>
              </a:rPr>
              <a:t>геометриясы</a:t>
            </a:r>
            <a:endParaRPr lang="en-US" sz="2169" dirty="0"/>
          </a:p>
        </p:txBody>
      </p:sp>
      <p:sp>
        <p:nvSpPr>
          <p:cNvPr id="16" name="Text 13"/>
          <p:cNvSpPr/>
          <p:nvPr/>
        </p:nvSpPr>
        <p:spPr>
          <a:xfrm>
            <a:off x="2368748" y="4854297"/>
            <a:ext cx="7777758" cy="705088"/>
          </a:xfrm>
          <a:prstGeom prst="rect">
            <a:avLst/>
          </a:prstGeom>
          <a:noFill/>
          <a:ln/>
        </p:spPr>
        <p:txBody>
          <a:bodyPr wrap="square" rtlCol="0" anchor="t"/>
          <a:lstStyle/>
          <a:p>
            <a:pPr marL="0" indent="0" algn="l">
              <a:lnSpc>
                <a:spcPts val="2776"/>
              </a:lnSpc>
              <a:buNone/>
            </a:pPr>
            <a:r>
              <a:rPr lang="ru-RU" sz="1735" dirty="0" err="1">
                <a:solidFill>
                  <a:srgbClr val="746558"/>
                </a:solidFill>
                <a:latin typeface="Gelasio" pitchFamily="34" charset="0"/>
                <a:ea typeface="Gelasio" pitchFamily="34" charset="-122"/>
                <a:cs typeface="Gelasio" pitchFamily="34" charset="-120"/>
              </a:rPr>
              <a:t>Электродтардың</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пішіні</a:t>
            </a:r>
            <a:r>
              <a:rPr lang="ru-RU" sz="1735" dirty="0">
                <a:solidFill>
                  <a:srgbClr val="746558"/>
                </a:solidFill>
                <a:latin typeface="Gelasio" pitchFamily="34" charset="0"/>
                <a:ea typeface="Gelasio" pitchFamily="34" charset="-122"/>
                <a:cs typeface="Gelasio" pitchFamily="34" charset="-120"/>
              </a:rPr>
              <a:t> мен </a:t>
            </a:r>
            <a:r>
              <a:rPr lang="ru-RU" sz="1735" dirty="0" err="1">
                <a:solidFill>
                  <a:srgbClr val="746558"/>
                </a:solidFill>
                <a:latin typeface="Gelasio" pitchFamily="34" charset="0"/>
                <a:ea typeface="Gelasio" pitchFamily="34" charset="-122"/>
                <a:cs typeface="Gelasio" pitchFamily="34" charset="-120"/>
              </a:rPr>
              <a:t>орналасуы</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электр</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өрісінің</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таралуына</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және</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зарядтардың</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қозғалыс</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траекториясына</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әсер</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етеді</a:t>
            </a:r>
            <a:r>
              <a:rPr lang="ru-RU" sz="1735" dirty="0">
                <a:solidFill>
                  <a:srgbClr val="746558"/>
                </a:solidFill>
                <a:latin typeface="Gelasio" pitchFamily="34" charset="0"/>
                <a:ea typeface="Gelasio" pitchFamily="34" charset="-122"/>
                <a:cs typeface="Gelasio" pitchFamily="34" charset="-120"/>
              </a:rPr>
              <a:t>.</a:t>
            </a:r>
            <a:endParaRPr lang="en-US" sz="1735" dirty="0"/>
          </a:p>
        </p:txBody>
      </p:sp>
      <p:sp>
        <p:nvSpPr>
          <p:cNvPr id="17" name="Shape 14"/>
          <p:cNvSpPr/>
          <p:nvPr/>
        </p:nvSpPr>
        <p:spPr>
          <a:xfrm>
            <a:off x="1404699" y="6397823"/>
            <a:ext cx="771168" cy="44053"/>
          </a:xfrm>
          <a:prstGeom prst="rect">
            <a:avLst/>
          </a:prstGeom>
          <a:solidFill>
            <a:srgbClr val="D2CCC5"/>
          </a:solidFill>
          <a:ln/>
        </p:spPr>
      </p:sp>
      <p:sp>
        <p:nvSpPr>
          <p:cNvPr id="18" name="Shape 15"/>
          <p:cNvSpPr/>
          <p:nvPr/>
        </p:nvSpPr>
        <p:spPr>
          <a:xfrm>
            <a:off x="908923" y="6172081"/>
            <a:ext cx="495776" cy="495776"/>
          </a:xfrm>
          <a:prstGeom prst="roundRect">
            <a:avLst>
              <a:gd name="adj" fmla="val 26669"/>
            </a:avLst>
          </a:prstGeom>
          <a:solidFill>
            <a:srgbClr val="EFE7D6"/>
          </a:solidFill>
          <a:ln/>
        </p:spPr>
      </p:sp>
      <p:sp>
        <p:nvSpPr>
          <p:cNvPr id="19" name="Text 16"/>
          <p:cNvSpPr/>
          <p:nvPr/>
        </p:nvSpPr>
        <p:spPr>
          <a:xfrm>
            <a:off x="1057156" y="6213396"/>
            <a:ext cx="199192" cy="413147"/>
          </a:xfrm>
          <a:prstGeom prst="rect">
            <a:avLst/>
          </a:prstGeom>
          <a:noFill/>
          <a:ln/>
        </p:spPr>
        <p:txBody>
          <a:bodyPr wrap="none" rtlCol="0" anchor="t"/>
          <a:lstStyle/>
          <a:p>
            <a:pPr marL="0" indent="0" algn="ctr">
              <a:lnSpc>
                <a:spcPts val="3253"/>
              </a:lnSpc>
              <a:buNone/>
            </a:pPr>
            <a:r>
              <a:rPr lang="en-US" sz="2603" b="1" dirty="0">
                <a:solidFill>
                  <a:srgbClr val="484237"/>
                </a:solidFill>
                <a:latin typeface="Gelasio" pitchFamily="34" charset="0"/>
                <a:ea typeface="Gelasio" pitchFamily="34" charset="-122"/>
                <a:cs typeface="Gelasio" pitchFamily="34" charset="-120"/>
              </a:rPr>
              <a:t>3</a:t>
            </a:r>
            <a:endParaRPr lang="en-US" sz="2603" dirty="0"/>
          </a:p>
        </p:txBody>
      </p:sp>
      <p:sp>
        <p:nvSpPr>
          <p:cNvPr id="20" name="Text 17"/>
          <p:cNvSpPr/>
          <p:nvPr/>
        </p:nvSpPr>
        <p:spPr>
          <a:xfrm>
            <a:off x="2368748" y="6220182"/>
            <a:ext cx="2754511" cy="344329"/>
          </a:xfrm>
          <a:prstGeom prst="rect">
            <a:avLst/>
          </a:prstGeom>
          <a:noFill/>
          <a:ln/>
        </p:spPr>
        <p:txBody>
          <a:bodyPr wrap="none" rtlCol="0" anchor="t"/>
          <a:lstStyle/>
          <a:p>
            <a:pPr marL="0" indent="0" algn="l">
              <a:lnSpc>
                <a:spcPts val="2711"/>
              </a:lnSpc>
              <a:buNone/>
            </a:pPr>
            <a:r>
              <a:rPr lang="ru-RU" sz="2169" b="1" dirty="0">
                <a:solidFill>
                  <a:srgbClr val="484237"/>
                </a:solidFill>
                <a:latin typeface="Gelasio" pitchFamily="34" charset="0"/>
                <a:ea typeface="Gelasio" pitchFamily="34" charset="-122"/>
                <a:cs typeface="Gelasio" pitchFamily="34" charset="-120"/>
              </a:rPr>
              <a:t>Газ </a:t>
            </a:r>
            <a:r>
              <a:rPr lang="ru-RU" sz="2169" b="1" dirty="0" err="1">
                <a:solidFill>
                  <a:srgbClr val="484237"/>
                </a:solidFill>
                <a:latin typeface="Gelasio" pitchFamily="34" charset="0"/>
                <a:ea typeface="Gelasio" pitchFamily="34" charset="-122"/>
                <a:cs typeface="Gelasio" pitchFamily="34" charset="-120"/>
              </a:rPr>
              <a:t>құрамы</a:t>
            </a:r>
            <a:endParaRPr lang="en-US" sz="2169" dirty="0"/>
          </a:p>
        </p:txBody>
      </p:sp>
      <p:sp>
        <p:nvSpPr>
          <p:cNvPr id="21" name="Text 18"/>
          <p:cNvSpPr/>
          <p:nvPr/>
        </p:nvSpPr>
        <p:spPr>
          <a:xfrm>
            <a:off x="2368748" y="6696670"/>
            <a:ext cx="7777758" cy="705088"/>
          </a:xfrm>
          <a:prstGeom prst="rect">
            <a:avLst/>
          </a:prstGeom>
          <a:noFill/>
          <a:ln/>
        </p:spPr>
        <p:txBody>
          <a:bodyPr wrap="square" rtlCol="0" anchor="t"/>
          <a:lstStyle/>
          <a:p>
            <a:pPr marL="0" indent="0" algn="l">
              <a:lnSpc>
                <a:spcPts val="2776"/>
              </a:lnSpc>
              <a:buNone/>
            </a:pPr>
            <a:r>
              <a:rPr lang="ru-RU" sz="1735" dirty="0" err="1">
                <a:solidFill>
                  <a:srgbClr val="746558"/>
                </a:solidFill>
                <a:latin typeface="Gelasio" pitchFamily="34" charset="0"/>
                <a:ea typeface="Gelasio" pitchFamily="34" charset="-122"/>
                <a:cs typeface="Gelasio" pitchFamily="34" charset="-120"/>
              </a:rPr>
              <a:t>Әр</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түрлі</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газдардың</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ену</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беріктігін</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анықтайтын</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әртүрлі</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иондану</a:t>
            </a:r>
            <a:r>
              <a:rPr lang="ru-RU" sz="1735" dirty="0">
                <a:solidFill>
                  <a:srgbClr val="746558"/>
                </a:solidFill>
                <a:latin typeface="Gelasio" pitchFamily="34" charset="0"/>
                <a:ea typeface="Gelasio" pitchFamily="34" charset="-122"/>
                <a:cs typeface="Gelasio" pitchFamily="34" charset="-120"/>
              </a:rPr>
              <a:t> </a:t>
            </a:r>
            <a:r>
              <a:rPr lang="ru-RU" sz="1735" dirty="0" err="1">
                <a:solidFill>
                  <a:srgbClr val="746558"/>
                </a:solidFill>
                <a:latin typeface="Gelasio" pitchFamily="34" charset="0"/>
                <a:ea typeface="Gelasio" pitchFamily="34" charset="-122"/>
                <a:cs typeface="Gelasio" pitchFamily="34" charset="-120"/>
              </a:rPr>
              <a:t>потенциалдары</a:t>
            </a:r>
            <a:r>
              <a:rPr lang="ru-RU" sz="1735" dirty="0">
                <a:solidFill>
                  <a:srgbClr val="746558"/>
                </a:solidFill>
                <a:latin typeface="Gelasio" pitchFamily="34" charset="0"/>
                <a:ea typeface="Gelasio" pitchFamily="34" charset="-122"/>
                <a:cs typeface="Gelasio" pitchFamily="34" charset="-120"/>
              </a:rPr>
              <a:t> бар.</a:t>
            </a:r>
            <a:endParaRPr lang="en-US" sz="1735" dirty="0"/>
          </a:p>
        </p:txBody>
      </p:sp>
      <p:pic>
        <p:nvPicPr>
          <p:cNvPr id="22" name="Image 1" descr="preencoded.png">
            <a:hlinkClick r:id="rId4"/>
          </p:cNvPr>
          <p:cNvPicPr>
            <a:picLocks noChangeAspect="1"/>
          </p:cNvPicPr>
          <p:nvPr/>
        </p:nvPicPr>
        <p:blipFill>
          <a:blip r:embed="rId5"/>
          <a:stretch>
            <a:fillRect/>
          </a:stretch>
        </p:blipFill>
        <p:spPr>
          <a:xfrm>
            <a:off x="12242153" y="7589520"/>
            <a:ext cx="2296807" cy="548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sp>
        <p:nvSpPr>
          <p:cNvPr id="4" name="Text 2"/>
          <p:cNvSpPr/>
          <p:nvPr/>
        </p:nvSpPr>
        <p:spPr>
          <a:xfrm>
            <a:off x="2037993" y="922615"/>
            <a:ext cx="10554414" cy="1388745"/>
          </a:xfrm>
          <a:prstGeom prst="rect">
            <a:avLst/>
          </a:prstGeom>
          <a:noFill/>
          <a:ln/>
        </p:spPr>
        <p:txBody>
          <a:bodyPr wrap="square" rtlCol="0" anchor="t"/>
          <a:lstStyle/>
          <a:p>
            <a:pPr marL="0" indent="0">
              <a:lnSpc>
                <a:spcPts val="5468"/>
              </a:lnSpc>
              <a:buNone/>
            </a:pPr>
            <a:r>
              <a:rPr lang="ru-RU" sz="4374" b="1" dirty="0" err="1">
                <a:solidFill>
                  <a:srgbClr val="484237"/>
                </a:solidFill>
                <a:latin typeface="Gelasio" pitchFamily="34" charset="0"/>
                <a:ea typeface="Gelasio" pitchFamily="34" charset="-122"/>
                <a:cs typeface="Gelasio" pitchFamily="34" charset="-120"/>
              </a:rPr>
              <a:t>Газдардың</a:t>
            </a:r>
            <a:r>
              <a:rPr lang="ru-RU" sz="4374" b="1" dirty="0">
                <a:solidFill>
                  <a:srgbClr val="484237"/>
                </a:solidFill>
                <a:latin typeface="Gelasio" pitchFamily="34" charset="0"/>
                <a:ea typeface="Gelasio" pitchFamily="34" charset="-122"/>
                <a:cs typeface="Gelasio" pitchFamily="34" charset="-120"/>
              </a:rPr>
              <a:t> </a:t>
            </a:r>
            <a:r>
              <a:rPr lang="ru-RU" sz="4374" b="1" dirty="0" err="1">
                <a:solidFill>
                  <a:srgbClr val="484237"/>
                </a:solidFill>
                <a:latin typeface="Gelasio" pitchFamily="34" charset="0"/>
                <a:ea typeface="Gelasio" pitchFamily="34" charset="-122"/>
                <a:cs typeface="Gelasio" pitchFamily="34" charset="-120"/>
              </a:rPr>
              <a:t>ену</a:t>
            </a:r>
            <a:r>
              <a:rPr lang="ru-RU" sz="4374" b="1" dirty="0">
                <a:solidFill>
                  <a:srgbClr val="484237"/>
                </a:solidFill>
                <a:latin typeface="Gelasio" pitchFamily="34" charset="0"/>
                <a:ea typeface="Gelasio" pitchFamily="34" charset="-122"/>
                <a:cs typeface="Gelasio" pitchFamily="34" charset="-120"/>
              </a:rPr>
              <a:t> </a:t>
            </a:r>
            <a:r>
              <a:rPr lang="ru-RU" sz="4374" b="1" dirty="0" err="1">
                <a:solidFill>
                  <a:srgbClr val="484237"/>
                </a:solidFill>
                <a:latin typeface="Gelasio" pitchFamily="34" charset="0"/>
                <a:ea typeface="Gelasio" pitchFamily="34" charset="-122"/>
                <a:cs typeface="Gelasio" pitchFamily="34" charset="-120"/>
              </a:rPr>
              <a:t>беріктігін</a:t>
            </a:r>
            <a:r>
              <a:rPr lang="ru-RU" sz="4374" b="1" dirty="0">
                <a:solidFill>
                  <a:srgbClr val="484237"/>
                </a:solidFill>
                <a:latin typeface="Gelasio" pitchFamily="34" charset="0"/>
                <a:ea typeface="Gelasio" pitchFamily="34" charset="-122"/>
                <a:cs typeface="Gelasio" pitchFamily="34" charset="-120"/>
              </a:rPr>
              <a:t> </a:t>
            </a:r>
            <a:r>
              <a:rPr lang="ru-RU" sz="4374" b="1" dirty="0" err="1">
                <a:solidFill>
                  <a:srgbClr val="484237"/>
                </a:solidFill>
                <a:latin typeface="Gelasio" pitchFamily="34" charset="0"/>
                <a:ea typeface="Gelasio" pitchFamily="34" charset="-122"/>
                <a:cs typeface="Gelasio" pitchFamily="34" charset="-120"/>
              </a:rPr>
              <a:t>өлшеу</a:t>
            </a:r>
            <a:r>
              <a:rPr lang="ru-RU" sz="4374" b="1" dirty="0">
                <a:solidFill>
                  <a:srgbClr val="484237"/>
                </a:solidFill>
                <a:latin typeface="Gelasio" pitchFamily="34" charset="0"/>
                <a:ea typeface="Gelasio" pitchFamily="34" charset="-122"/>
                <a:cs typeface="Gelasio" pitchFamily="34" charset="-120"/>
              </a:rPr>
              <a:t> </a:t>
            </a:r>
            <a:r>
              <a:rPr lang="ru-RU" sz="4374" b="1" dirty="0" err="1">
                <a:solidFill>
                  <a:srgbClr val="484237"/>
                </a:solidFill>
                <a:latin typeface="Gelasio" pitchFamily="34" charset="0"/>
                <a:ea typeface="Gelasio" pitchFamily="34" charset="-122"/>
                <a:cs typeface="Gelasio" pitchFamily="34" charset="-120"/>
              </a:rPr>
              <a:t>әдістері</a:t>
            </a:r>
            <a:endParaRPr lang="en-US" sz="4374" dirty="0"/>
          </a:p>
        </p:txBody>
      </p:sp>
      <p:sp>
        <p:nvSpPr>
          <p:cNvPr id="5" name="Shape 3"/>
          <p:cNvSpPr/>
          <p:nvPr/>
        </p:nvSpPr>
        <p:spPr>
          <a:xfrm>
            <a:off x="2037993" y="2755702"/>
            <a:ext cx="5166122" cy="1982748"/>
          </a:xfrm>
          <a:prstGeom prst="roundRect">
            <a:avLst>
              <a:gd name="adj" fmla="val 6724"/>
            </a:avLst>
          </a:prstGeom>
          <a:solidFill>
            <a:srgbClr val="EFE7D6"/>
          </a:solidFill>
          <a:ln/>
        </p:spPr>
      </p:sp>
      <p:sp>
        <p:nvSpPr>
          <p:cNvPr id="6" name="Text 4"/>
          <p:cNvSpPr/>
          <p:nvPr/>
        </p:nvSpPr>
        <p:spPr>
          <a:xfrm>
            <a:off x="2260163" y="2977872"/>
            <a:ext cx="4721781" cy="694373"/>
          </a:xfrm>
          <a:prstGeom prst="rect">
            <a:avLst/>
          </a:prstGeom>
          <a:noFill/>
          <a:ln/>
        </p:spPr>
        <p:txBody>
          <a:bodyPr wrap="square" rtlCol="0" anchor="t"/>
          <a:lstStyle/>
          <a:p>
            <a:pPr marL="0" indent="0">
              <a:lnSpc>
                <a:spcPts val="2734"/>
              </a:lnSpc>
              <a:buNone/>
            </a:pPr>
            <a:r>
              <a:rPr lang="ru-RU" sz="2187" b="1" dirty="0" err="1">
                <a:solidFill>
                  <a:srgbClr val="484237"/>
                </a:solidFill>
                <a:latin typeface="Gelasio" pitchFamily="34" charset="0"/>
                <a:ea typeface="Gelasio" pitchFamily="34" charset="-122"/>
                <a:cs typeface="Gelasio" pitchFamily="34" charset="-120"/>
              </a:rPr>
              <a:t>Кернеудің</a:t>
            </a:r>
            <a:r>
              <a:rPr lang="ru-RU" sz="2187" b="1" dirty="0">
                <a:solidFill>
                  <a:srgbClr val="484237"/>
                </a:solidFill>
                <a:latin typeface="Gelasio" pitchFamily="34" charset="0"/>
                <a:ea typeface="Gelasio" pitchFamily="34" charset="-122"/>
                <a:cs typeface="Gelasio" pitchFamily="34" charset="-120"/>
              </a:rPr>
              <a:t> </a:t>
            </a:r>
            <a:r>
              <a:rPr lang="ru-RU" sz="2187" b="1" dirty="0" err="1">
                <a:solidFill>
                  <a:srgbClr val="484237"/>
                </a:solidFill>
                <a:latin typeface="Gelasio" pitchFamily="34" charset="0"/>
                <a:ea typeface="Gelasio" pitchFamily="34" charset="-122"/>
                <a:cs typeface="Gelasio" pitchFamily="34" charset="-120"/>
              </a:rPr>
              <a:t>жоғарылау</a:t>
            </a:r>
            <a:r>
              <a:rPr lang="ru-RU" sz="2187" b="1" dirty="0">
                <a:solidFill>
                  <a:srgbClr val="484237"/>
                </a:solidFill>
                <a:latin typeface="Gelasio" pitchFamily="34" charset="0"/>
                <a:ea typeface="Gelasio" pitchFamily="34" charset="-122"/>
                <a:cs typeface="Gelasio" pitchFamily="34" charset="-120"/>
              </a:rPr>
              <a:t> </a:t>
            </a:r>
            <a:r>
              <a:rPr lang="ru-RU" sz="2187" b="1" dirty="0" err="1">
                <a:solidFill>
                  <a:srgbClr val="484237"/>
                </a:solidFill>
                <a:latin typeface="Gelasio" pitchFamily="34" charset="0"/>
                <a:ea typeface="Gelasio" pitchFamily="34" charset="-122"/>
                <a:cs typeface="Gelasio" pitchFamily="34" charset="-120"/>
              </a:rPr>
              <a:t>әдісі</a:t>
            </a:r>
            <a:endParaRPr lang="en-US" sz="2187" dirty="0"/>
          </a:p>
        </p:txBody>
      </p:sp>
      <p:sp>
        <p:nvSpPr>
          <p:cNvPr id="7" name="Text 5"/>
          <p:cNvSpPr/>
          <p:nvPr/>
        </p:nvSpPr>
        <p:spPr>
          <a:xfrm>
            <a:off x="2260163" y="3805476"/>
            <a:ext cx="4721781" cy="710803"/>
          </a:xfrm>
          <a:prstGeom prst="rect">
            <a:avLst/>
          </a:prstGeom>
          <a:noFill/>
          <a:ln/>
        </p:spPr>
        <p:txBody>
          <a:bodyPr wrap="square" rtlCol="0" anchor="t"/>
          <a:lstStyle/>
          <a:p>
            <a:pPr marL="0" indent="0">
              <a:lnSpc>
                <a:spcPts val="2799"/>
              </a:lnSpc>
              <a:buNone/>
            </a:pPr>
            <a:r>
              <a:rPr lang="ru-RU" sz="1750" dirty="0" err="1">
                <a:solidFill>
                  <a:srgbClr val="746558"/>
                </a:solidFill>
                <a:latin typeface="Gelasio" pitchFamily="34" charset="0"/>
                <a:ea typeface="Gelasio" pitchFamily="34" charset="-122"/>
                <a:cs typeface="Gelasio" pitchFamily="34" charset="-120"/>
              </a:rPr>
              <a:t>Бұзылу</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пайда</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болғанға</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дейін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кернеудің</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біртіндеп</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артуы</a:t>
            </a:r>
            <a:r>
              <a:rPr lang="ru-RU" sz="1750" dirty="0">
                <a:solidFill>
                  <a:srgbClr val="746558"/>
                </a:solidFill>
                <a:latin typeface="Gelasio" pitchFamily="34" charset="0"/>
                <a:ea typeface="Gelasio" pitchFamily="34" charset="-122"/>
                <a:cs typeface="Gelasio" pitchFamily="34" charset="-120"/>
              </a:rPr>
              <a:t>.</a:t>
            </a:r>
            <a:endParaRPr lang="en-US" sz="1750" dirty="0"/>
          </a:p>
        </p:txBody>
      </p:sp>
      <p:sp>
        <p:nvSpPr>
          <p:cNvPr id="8" name="Shape 6"/>
          <p:cNvSpPr/>
          <p:nvPr/>
        </p:nvSpPr>
        <p:spPr>
          <a:xfrm>
            <a:off x="7426285" y="2755702"/>
            <a:ext cx="5166122" cy="1982748"/>
          </a:xfrm>
          <a:prstGeom prst="roundRect">
            <a:avLst>
              <a:gd name="adj" fmla="val 6724"/>
            </a:avLst>
          </a:prstGeom>
          <a:solidFill>
            <a:srgbClr val="EFE7D6"/>
          </a:solidFill>
          <a:ln/>
        </p:spPr>
      </p:sp>
      <p:sp>
        <p:nvSpPr>
          <p:cNvPr id="9" name="Text 7"/>
          <p:cNvSpPr/>
          <p:nvPr/>
        </p:nvSpPr>
        <p:spPr>
          <a:xfrm>
            <a:off x="7648456" y="2977872"/>
            <a:ext cx="2891790" cy="347186"/>
          </a:xfrm>
          <a:prstGeom prst="rect">
            <a:avLst/>
          </a:prstGeom>
          <a:noFill/>
          <a:ln/>
        </p:spPr>
        <p:txBody>
          <a:bodyPr wrap="none" rtlCol="0" anchor="t"/>
          <a:lstStyle/>
          <a:p>
            <a:pPr marL="0" indent="0">
              <a:lnSpc>
                <a:spcPts val="2734"/>
              </a:lnSpc>
              <a:buNone/>
            </a:pPr>
            <a:r>
              <a:rPr lang="ru-RU" sz="2187" b="1" dirty="0" err="1">
                <a:solidFill>
                  <a:srgbClr val="484237"/>
                </a:solidFill>
                <a:latin typeface="Gelasio" pitchFamily="34" charset="0"/>
                <a:ea typeface="Gelasio" pitchFamily="34" charset="-122"/>
                <a:cs typeface="Gelasio" pitchFamily="34" charset="-120"/>
              </a:rPr>
              <a:t>Импульстік</a:t>
            </a:r>
            <a:r>
              <a:rPr lang="ru-RU" sz="2187" b="1" dirty="0">
                <a:solidFill>
                  <a:srgbClr val="484237"/>
                </a:solidFill>
                <a:latin typeface="Gelasio" pitchFamily="34" charset="0"/>
                <a:ea typeface="Gelasio" pitchFamily="34" charset="-122"/>
                <a:cs typeface="Gelasio" pitchFamily="34" charset="-120"/>
              </a:rPr>
              <a:t> </a:t>
            </a:r>
            <a:r>
              <a:rPr lang="ru-RU" sz="2187" b="1" dirty="0" err="1">
                <a:solidFill>
                  <a:srgbClr val="484237"/>
                </a:solidFill>
                <a:latin typeface="Gelasio" pitchFamily="34" charset="0"/>
                <a:ea typeface="Gelasio" pitchFamily="34" charset="-122"/>
                <a:cs typeface="Gelasio" pitchFamily="34" charset="-120"/>
              </a:rPr>
              <a:t>әдіс</a:t>
            </a:r>
            <a:endParaRPr lang="en-US" sz="2187" dirty="0"/>
          </a:p>
        </p:txBody>
      </p:sp>
      <p:sp>
        <p:nvSpPr>
          <p:cNvPr id="10" name="Text 8"/>
          <p:cNvSpPr/>
          <p:nvPr/>
        </p:nvSpPr>
        <p:spPr>
          <a:xfrm>
            <a:off x="7648456" y="3458289"/>
            <a:ext cx="4721781" cy="710803"/>
          </a:xfrm>
          <a:prstGeom prst="rect">
            <a:avLst/>
          </a:prstGeom>
          <a:noFill/>
          <a:ln/>
        </p:spPr>
        <p:txBody>
          <a:bodyPr wrap="square" rtlCol="0" anchor="t"/>
          <a:lstStyle/>
          <a:p>
            <a:pPr marL="0" indent="0">
              <a:lnSpc>
                <a:spcPts val="2799"/>
              </a:lnSpc>
              <a:buNone/>
            </a:pPr>
            <a:r>
              <a:rPr lang="ru-RU" sz="1750" dirty="0" err="1">
                <a:solidFill>
                  <a:srgbClr val="746558"/>
                </a:solidFill>
                <a:latin typeface="Gelasio" pitchFamily="34" charset="0"/>
                <a:ea typeface="Gelasio" pitchFamily="34" charset="-122"/>
                <a:cs typeface="Gelasio" pitchFamily="34" charset="-120"/>
              </a:rPr>
              <a:t>Қысқа</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импульстарға</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ұшыраған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кезде</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ену</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кернеуін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өлшеу</a:t>
            </a:r>
            <a:r>
              <a:rPr lang="ru-RU" sz="1750" dirty="0">
                <a:solidFill>
                  <a:srgbClr val="746558"/>
                </a:solidFill>
                <a:latin typeface="Gelasio" pitchFamily="34" charset="0"/>
                <a:ea typeface="Gelasio" pitchFamily="34" charset="-122"/>
                <a:cs typeface="Gelasio" pitchFamily="34" charset="-120"/>
              </a:rPr>
              <a:t>.</a:t>
            </a:r>
            <a:endParaRPr lang="en-US" sz="1750" dirty="0"/>
          </a:p>
        </p:txBody>
      </p:sp>
      <p:sp>
        <p:nvSpPr>
          <p:cNvPr id="11" name="Shape 9"/>
          <p:cNvSpPr/>
          <p:nvPr/>
        </p:nvSpPr>
        <p:spPr>
          <a:xfrm>
            <a:off x="2037993" y="4960620"/>
            <a:ext cx="5166122" cy="2346365"/>
          </a:xfrm>
          <a:prstGeom prst="roundRect">
            <a:avLst>
              <a:gd name="adj" fmla="val 5682"/>
            </a:avLst>
          </a:prstGeom>
          <a:solidFill>
            <a:srgbClr val="EFE7D6"/>
          </a:solidFill>
          <a:ln/>
        </p:spPr>
      </p:sp>
      <p:sp>
        <p:nvSpPr>
          <p:cNvPr id="12" name="Text 10"/>
          <p:cNvSpPr/>
          <p:nvPr/>
        </p:nvSpPr>
        <p:spPr>
          <a:xfrm>
            <a:off x="2260163" y="5182791"/>
            <a:ext cx="3386733" cy="347186"/>
          </a:xfrm>
          <a:prstGeom prst="rect">
            <a:avLst/>
          </a:prstGeom>
          <a:noFill/>
          <a:ln/>
        </p:spPr>
        <p:txBody>
          <a:bodyPr wrap="none" rtlCol="0" anchor="t"/>
          <a:lstStyle/>
          <a:p>
            <a:pPr marL="0" indent="0">
              <a:lnSpc>
                <a:spcPts val="2734"/>
              </a:lnSpc>
              <a:buNone/>
            </a:pPr>
            <a:r>
              <a:rPr lang="ru-RU" sz="2187" b="1" dirty="0" err="1">
                <a:solidFill>
                  <a:srgbClr val="484237"/>
                </a:solidFill>
                <a:latin typeface="Gelasio" pitchFamily="34" charset="0"/>
                <a:ea typeface="Gelasio" pitchFamily="34" charset="-122"/>
                <a:cs typeface="Gelasio" pitchFamily="34" charset="-120"/>
              </a:rPr>
              <a:t>Статистикалық</a:t>
            </a:r>
            <a:r>
              <a:rPr lang="ru-RU" sz="2187" b="1" dirty="0">
                <a:solidFill>
                  <a:srgbClr val="484237"/>
                </a:solidFill>
                <a:latin typeface="Gelasio" pitchFamily="34" charset="0"/>
                <a:ea typeface="Gelasio" pitchFamily="34" charset="-122"/>
                <a:cs typeface="Gelasio" pitchFamily="34" charset="-120"/>
              </a:rPr>
              <a:t> </a:t>
            </a:r>
            <a:r>
              <a:rPr lang="ru-RU" sz="2187" b="1" dirty="0" err="1">
                <a:solidFill>
                  <a:srgbClr val="484237"/>
                </a:solidFill>
                <a:latin typeface="Gelasio" pitchFamily="34" charset="0"/>
                <a:ea typeface="Gelasio" pitchFamily="34" charset="-122"/>
                <a:cs typeface="Gelasio" pitchFamily="34" charset="-120"/>
              </a:rPr>
              <a:t>әдіс</a:t>
            </a:r>
            <a:endParaRPr lang="en-US" sz="2187" dirty="0"/>
          </a:p>
        </p:txBody>
      </p:sp>
      <p:sp>
        <p:nvSpPr>
          <p:cNvPr id="13" name="Text 11"/>
          <p:cNvSpPr/>
          <p:nvPr/>
        </p:nvSpPr>
        <p:spPr>
          <a:xfrm>
            <a:off x="2260163" y="5663208"/>
            <a:ext cx="4721781" cy="1066205"/>
          </a:xfrm>
          <a:prstGeom prst="rect">
            <a:avLst/>
          </a:prstGeom>
          <a:noFill/>
          <a:ln/>
        </p:spPr>
        <p:txBody>
          <a:bodyPr wrap="square" rtlCol="0" anchor="t"/>
          <a:lstStyle/>
          <a:p>
            <a:pPr marL="0" indent="0">
              <a:lnSpc>
                <a:spcPts val="2799"/>
              </a:lnSpc>
              <a:buNone/>
            </a:pPr>
            <a:r>
              <a:rPr lang="ru-RU" sz="1750" dirty="0" err="1">
                <a:solidFill>
                  <a:srgbClr val="746558"/>
                </a:solidFill>
                <a:latin typeface="Gelasio" pitchFamily="34" charset="0"/>
                <a:ea typeface="Gelasio" pitchFamily="34" charset="-122"/>
                <a:cs typeface="Gelasio" pitchFamily="34" charset="-120"/>
              </a:rPr>
              <a:t>Ықтималдық</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сипаттамаларын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бағалау</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үшін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ену</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кернеулерінің</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таралу</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қисықтарын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құру</a:t>
            </a:r>
            <a:r>
              <a:rPr lang="ru-RU" sz="1750" dirty="0">
                <a:solidFill>
                  <a:srgbClr val="746558"/>
                </a:solidFill>
                <a:latin typeface="Gelasio" pitchFamily="34" charset="0"/>
                <a:ea typeface="Gelasio" pitchFamily="34" charset="-122"/>
                <a:cs typeface="Gelasio" pitchFamily="34" charset="-120"/>
              </a:rPr>
              <a:t>.</a:t>
            </a:r>
            <a:endParaRPr lang="en-US" sz="1750" dirty="0"/>
          </a:p>
        </p:txBody>
      </p:sp>
      <p:sp>
        <p:nvSpPr>
          <p:cNvPr id="14" name="Shape 12"/>
          <p:cNvSpPr/>
          <p:nvPr/>
        </p:nvSpPr>
        <p:spPr>
          <a:xfrm>
            <a:off x="7426285" y="4960620"/>
            <a:ext cx="5166122" cy="2346365"/>
          </a:xfrm>
          <a:prstGeom prst="roundRect">
            <a:avLst>
              <a:gd name="adj" fmla="val 5682"/>
            </a:avLst>
          </a:prstGeom>
          <a:solidFill>
            <a:srgbClr val="EFE7D6"/>
          </a:solidFill>
          <a:ln/>
        </p:spPr>
      </p:sp>
      <p:sp>
        <p:nvSpPr>
          <p:cNvPr id="15" name="Text 13"/>
          <p:cNvSpPr/>
          <p:nvPr/>
        </p:nvSpPr>
        <p:spPr>
          <a:xfrm>
            <a:off x="7648456" y="5182791"/>
            <a:ext cx="3924300" cy="347186"/>
          </a:xfrm>
          <a:prstGeom prst="rect">
            <a:avLst/>
          </a:prstGeom>
          <a:noFill/>
          <a:ln/>
        </p:spPr>
        <p:txBody>
          <a:bodyPr wrap="none" rtlCol="0" anchor="t"/>
          <a:lstStyle/>
          <a:p>
            <a:pPr marL="0" indent="0">
              <a:lnSpc>
                <a:spcPts val="2734"/>
              </a:lnSpc>
              <a:buNone/>
            </a:pPr>
            <a:r>
              <a:rPr lang="ru-RU" sz="2187" b="1" dirty="0">
                <a:solidFill>
                  <a:srgbClr val="484237"/>
                </a:solidFill>
                <a:latin typeface="Gelasio" pitchFamily="34" charset="0"/>
                <a:ea typeface="Gelasio" pitchFamily="34" charset="-122"/>
                <a:cs typeface="Gelasio" pitchFamily="34" charset="-120"/>
              </a:rPr>
              <a:t>Кросс-</a:t>
            </a:r>
            <a:r>
              <a:rPr lang="ru-RU" sz="2187" b="1" dirty="0" err="1">
                <a:solidFill>
                  <a:srgbClr val="484237"/>
                </a:solidFill>
                <a:latin typeface="Gelasio" pitchFamily="34" charset="0"/>
                <a:ea typeface="Gelasio" pitchFamily="34" charset="-122"/>
                <a:cs typeface="Gelasio" pitchFamily="34" charset="-120"/>
              </a:rPr>
              <a:t>өріс</a:t>
            </a:r>
            <a:r>
              <a:rPr lang="ru-RU" sz="2187" b="1" dirty="0">
                <a:solidFill>
                  <a:srgbClr val="484237"/>
                </a:solidFill>
                <a:latin typeface="Gelasio" pitchFamily="34" charset="0"/>
                <a:ea typeface="Gelasio" pitchFamily="34" charset="-122"/>
                <a:cs typeface="Gelasio" pitchFamily="34" charset="-120"/>
              </a:rPr>
              <a:t> </a:t>
            </a:r>
            <a:r>
              <a:rPr lang="ru-RU" sz="2187" b="1" dirty="0" err="1">
                <a:solidFill>
                  <a:srgbClr val="484237"/>
                </a:solidFill>
                <a:latin typeface="Gelasio" pitchFamily="34" charset="0"/>
                <a:ea typeface="Gelasio" pitchFamily="34" charset="-122"/>
                <a:cs typeface="Gelasio" pitchFamily="34" charset="-120"/>
              </a:rPr>
              <a:t>әдісі</a:t>
            </a:r>
            <a:endParaRPr lang="en-US" sz="2187" dirty="0"/>
          </a:p>
        </p:txBody>
      </p:sp>
      <p:sp>
        <p:nvSpPr>
          <p:cNvPr id="16" name="Text 14"/>
          <p:cNvSpPr/>
          <p:nvPr/>
        </p:nvSpPr>
        <p:spPr>
          <a:xfrm>
            <a:off x="7648456" y="5663208"/>
            <a:ext cx="4721781" cy="1421606"/>
          </a:xfrm>
          <a:prstGeom prst="rect">
            <a:avLst/>
          </a:prstGeom>
          <a:noFill/>
          <a:ln/>
        </p:spPr>
        <p:txBody>
          <a:bodyPr wrap="square" rtlCol="0" anchor="t"/>
          <a:lstStyle/>
          <a:p>
            <a:pPr marL="0" indent="0">
              <a:lnSpc>
                <a:spcPts val="2799"/>
              </a:lnSpc>
              <a:buNone/>
            </a:pPr>
            <a:r>
              <a:rPr lang="ru-RU" sz="1750" dirty="0" err="1">
                <a:solidFill>
                  <a:srgbClr val="746558"/>
                </a:solidFill>
                <a:latin typeface="Gelasio" pitchFamily="34" charset="0"/>
                <a:ea typeface="Gelasio" pitchFamily="34" charset="-122"/>
                <a:cs typeface="Gelasio" pitchFamily="34" charset="-120"/>
              </a:rPr>
              <a:t>Жергілікті</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кернеулерді</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азайту</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үшін</a:t>
            </a:r>
            <a:r>
              <a:rPr lang="ru-RU" sz="1750" dirty="0">
                <a:solidFill>
                  <a:srgbClr val="746558"/>
                </a:solidFill>
                <a:latin typeface="Gelasio" pitchFamily="34" charset="0"/>
                <a:ea typeface="Gelasio" pitchFamily="34" charset="-122"/>
                <a:cs typeface="Gelasio" pitchFamily="34" charset="-120"/>
              </a:rPr>
              <a:t> перпендикуляр </a:t>
            </a:r>
            <a:r>
              <a:rPr lang="ru-RU" sz="1750" dirty="0" err="1">
                <a:solidFill>
                  <a:srgbClr val="746558"/>
                </a:solidFill>
                <a:latin typeface="Gelasio" pitchFamily="34" charset="0"/>
                <a:ea typeface="Gelasio" pitchFamily="34" charset="-122"/>
                <a:cs typeface="Gelasio" pitchFamily="34" charset="-120"/>
              </a:rPr>
              <a:t>электр</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өрістері</a:t>
            </a:r>
            <a:r>
              <a:rPr lang="ru-RU" sz="1750" dirty="0">
                <a:solidFill>
                  <a:srgbClr val="746558"/>
                </a:solidFill>
                <a:latin typeface="Gelasio" pitchFamily="34" charset="0"/>
                <a:ea typeface="Gelasio" pitchFamily="34" charset="-122"/>
                <a:cs typeface="Gelasio" pitchFamily="34" charset="-120"/>
              </a:rPr>
              <a:t> бар </a:t>
            </a:r>
            <a:r>
              <a:rPr lang="ru-RU" sz="1750" dirty="0" err="1">
                <a:solidFill>
                  <a:srgbClr val="746558"/>
                </a:solidFill>
                <a:latin typeface="Gelasio" pitchFamily="34" charset="0"/>
                <a:ea typeface="Gelasio" pitchFamily="34" charset="-122"/>
                <a:cs typeface="Gelasio" pitchFamily="34" charset="-120"/>
              </a:rPr>
              <a:t>тізбектерді</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пайдалану</a:t>
            </a:r>
            <a:r>
              <a:rPr lang="ru-RU" sz="1750" dirty="0">
                <a:solidFill>
                  <a:srgbClr val="746558"/>
                </a:solidFill>
                <a:latin typeface="Gelasio" pitchFamily="34" charset="0"/>
                <a:ea typeface="Gelasio" pitchFamily="34" charset="-122"/>
                <a:cs typeface="Gelasio" pitchFamily="34" charset="-120"/>
              </a:rPr>
              <a:t>.</a:t>
            </a:r>
            <a:endParaRPr lang="en-US" sz="1750" dirty="0"/>
          </a:p>
        </p:txBody>
      </p:sp>
      <p:pic>
        <p:nvPicPr>
          <p:cNvPr id="17" name="Image 0" descr="preencoded.png">
            <a:hlinkClick r:id="rId3"/>
          </p:cNvPr>
          <p:cNvPicPr>
            <a:picLocks noChangeAspect="1"/>
          </p:cNvPicPr>
          <p:nvPr/>
        </p:nvPicPr>
        <p:blipFill>
          <a:blip r:embed="rId4"/>
          <a:stretch>
            <a:fillRect/>
          </a:stretch>
        </p:blipFill>
        <p:spPr>
          <a:xfrm>
            <a:off x="12242153" y="7589520"/>
            <a:ext cx="2296807" cy="548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sp>
        <p:nvSpPr>
          <p:cNvPr id="4" name="Text 2"/>
          <p:cNvSpPr/>
          <p:nvPr/>
        </p:nvSpPr>
        <p:spPr>
          <a:xfrm>
            <a:off x="2037993" y="1211342"/>
            <a:ext cx="10554414" cy="1388745"/>
          </a:xfrm>
          <a:prstGeom prst="rect">
            <a:avLst/>
          </a:prstGeom>
          <a:noFill/>
          <a:ln/>
        </p:spPr>
        <p:txBody>
          <a:bodyPr wrap="square" rtlCol="0" anchor="t"/>
          <a:lstStyle/>
          <a:p>
            <a:pPr marL="0" indent="0">
              <a:lnSpc>
                <a:spcPts val="5468"/>
              </a:lnSpc>
              <a:buNone/>
            </a:pPr>
            <a:r>
              <a:rPr lang="ru-RU" sz="4374" b="1" dirty="0">
                <a:solidFill>
                  <a:srgbClr val="484237"/>
                </a:solidFill>
                <a:latin typeface="Gelasio" pitchFamily="34" charset="0"/>
                <a:ea typeface="Gelasio" pitchFamily="34" charset="-122"/>
                <a:cs typeface="Gelasio" pitchFamily="34" charset="-120"/>
              </a:rPr>
              <a:t>Газ </a:t>
            </a:r>
            <a:r>
              <a:rPr lang="ru-RU" sz="4374" b="1" dirty="0" err="1">
                <a:solidFill>
                  <a:srgbClr val="484237"/>
                </a:solidFill>
                <a:latin typeface="Gelasio" pitchFamily="34" charset="0"/>
                <a:ea typeface="Gelasio" pitchFamily="34" charset="-122"/>
                <a:cs typeface="Gelasio" pitchFamily="34" charset="-120"/>
              </a:rPr>
              <a:t>диэлектриктерін</a:t>
            </a:r>
            <a:r>
              <a:rPr lang="ru-RU" sz="4374" b="1" dirty="0">
                <a:solidFill>
                  <a:srgbClr val="484237"/>
                </a:solidFill>
                <a:latin typeface="Gelasio" pitchFamily="34" charset="0"/>
                <a:ea typeface="Gelasio" pitchFamily="34" charset="-122"/>
                <a:cs typeface="Gelasio" pitchFamily="34" charset="-120"/>
              </a:rPr>
              <a:t> </a:t>
            </a:r>
            <a:r>
              <a:rPr lang="ru-RU" sz="4374" b="1" dirty="0" err="1">
                <a:solidFill>
                  <a:srgbClr val="484237"/>
                </a:solidFill>
                <a:latin typeface="Gelasio" pitchFamily="34" charset="0"/>
                <a:ea typeface="Gelasio" pitchFamily="34" charset="-122"/>
                <a:cs typeface="Gelasio" pitchFamily="34" charset="-120"/>
              </a:rPr>
              <a:t>электротехникада</a:t>
            </a:r>
            <a:r>
              <a:rPr lang="ru-RU" sz="4374" b="1" dirty="0">
                <a:solidFill>
                  <a:srgbClr val="484237"/>
                </a:solidFill>
                <a:latin typeface="Gelasio" pitchFamily="34" charset="0"/>
                <a:ea typeface="Gelasio" pitchFamily="34" charset="-122"/>
                <a:cs typeface="Gelasio" pitchFamily="34" charset="-120"/>
              </a:rPr>
              <a:t> </a:t>
            </a:r>
            <a:r>
              <a:rPr lang="ru-RU" sz="4374" b="1" dirty="0" err="1">
                <a:solidFill>
                  <a:srgbClr val="484237"/>
                </a:solidFill>
                <a:latin typeface="Gelasio" pitchFamily="34" charset="0"/>
                <a:ea typeface="Gelasio" pitchFamily="34" charset="-122"/>
                <a:cs typeface="Gelasio" pitchFamily="34" charset="-120"/>
              </a:rPr>
              <a:t>қолдану</a:t>
            </a:r>
            <a:endParaRPr lang="en-US" sz="4374" dirty="0"/>
          </a:p>
        </p:txBody>
      </p:sp>
      <p:pic>
        <p:nvPicPr>
          <p:cNvPr id="5" name="Image 0" descr="preencoded.png"/>
          <p:cNvPicPr>
            <a:picLocks noChangeAspect="1"/>
          </p:cNvPicPr>
          <p:nvPr/>
        </p:nvPicPr>
        <p:blipFill>
          <a:blip r:embed="rId3"/>
          <a:stretch>
            <a:fillRect/>
          </a:stretch>
        </p:blipFill>
        <p:spPr>
          <a:xfrm>
            <a:off x="2037993" y="3044428"/>
            <a:ext cx="444341" cy="444341"/>
          </a:xfrm>
          <a:prstGeom prst="rect">
            <a:avLst/>
          </a:prstGeom>
        </p:spPr>
      </p:pic>
      <p:sp>
        <p:nvSpPr>
          <p:cNvPr id="6" name="Text 3"/>
          <p:cNvSpPr/>
          <p:nvPr/>
        </p:nvSpPr>
        <p:spPr>
          <a:xfrm>
            <a:off x="1795346" y="3710940"/>
            <a:ext cx="2631279" cy="694373"/>
          </a:xfrm>
          <a:prstGeom prst="rect">
            <a:avLst/>
          </a:prstGeom>
          <a:noFill/>
          <a:ln/>
        </p:spPr>
        <p:txBody>
          <a:bodyPr wrap="square" rtlCol="0" anchor="t"/>
          <a:lstStyle/>
          <a:p>
            <a:pPr marL="0" indent="0" algn="l">
              <a:lnSpc>
                <a:spcPts val="2734"/>
              </a:lnSpc>
              <a:buNone/>
            </a:pPr>
            <a:r>
              <a:rPr lang="ru-RU" sz="2187" b="1" dirty="0" err="1">
                <a:solidFill>
                  <a:srgbClr val="484237"/>
                </a:solidFill>
                <a:latin typeface="Gelasio" pitchFamily="34" charset="0"/>
                <a:ea typeface="Gelasio" pitchFamily="34" charset="-122"/>
                <a:cs typeface="Gelasio" pitchFamily="34" charset="-120"/>
              </a:rPr>
              <a:t>Трансформаторлар</a:t>
            </a:r>
            <a:endParaRPr lang="en-US" sz="2187" dirty="0"/>
          </a:p>
        </p:txBody>
      </p:sp>
      <p:sp>
        <p:nvSpPr>
          <p:cNvPr id="7" name="Text 4"/>
          <p:cNvSpPr/>
          <p:nvPr/>
        </p:nvSpPr>
        <p:spPr>
          <a:xfrm>
            <a:off x="2037993" y="4538543"/>
            <a:ext cx="2388632" cy="1777008"/>
          </a:xfrm>
          <a:prstGeom prst="rect">
            <a:avLst/>
          </a:prstGeom>
          <a:noFill/>
          <a:ln/>
        </p:spPr>
        <p:txBody>
          <a:bodyPr wrap="square" rtlCol="0" anchor="t"/>
          <a:lstStyle/>
          <a:p>
            <a:pPr marL="0" indent="0" algn="l">
              <a:lnSpc>
                <a:spcPts val="2799"/>
              </a:lnSpc>
              <a:buNone/>
            </a:pPr>
            <a:r>
              <a:rPr lang="ru-RU" sz="1750" dirty="0" err="1">
                <a:solidFill>
                  <a:srgbClr val="746558"/>
                </a:solidFill>
                <a:latin typeface="Gelasio" pitchFamily="34" charset="0"/>
                <a:ea typeface="Gelasio" pitchFamily="34" charset="-122"/>
                <a:cs typeface="Gelasio" pitchFamily="34" charset="-120"/>
              </a:rPr>
              <a:t>Газдар</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жоғары</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вольтты</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трансформаторларды</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оқшаулау</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және</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салқындату</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үшін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қолданылады</a:t>
            </a:r>
            <a:r>
              <a:rPr lang="ru-RU" sz="1750" dirty="0">
                <a:solidFill>
                  <a:srgbClr val="746558"/>
                </a:solidFill>
                <a:latin typeface="Gelasio" pitchFamily="34" charset="0"/>
                <a:ea typeface="Gelasio" pitchFamily="34" charset="-122"/>
                <a:cs typeface="Gelasio" pitchFamily="34" charset="-120"/>
              </a:rPr>
              <a:t>.</a:t>
            </a:r>
            <a:endParaRPr lang="en-US" sz="1750" dirty="0"/>
          </a:p>
        </p:txBody>
      </p:sp>
      <p:pic>
        <p:nvPicPr>
          <p:cNvPr id="8" name="Image 1" descr="preencoded.png"/>
          <p:cNvPicPr>
            <a:picLocks noChangeAspect="1"/>
          </p:cNvPicPr>
          <p:nvPr/>
        </p:nvPicPr>
        <p:blipFill>
          <a:blip r:embed="rId4"/>
          <a:stretch>
            <a:fillRect/>
          </a:stretch>
        </p:blipFill>
        <p:spPr>
          <a:xfrm>
            <a:off x="4759881" y="3044428"/>
            <a:ext cx="444341" cy="444341"/>
          </a:xfrm>
          <a:prstGeom prst="rect">
            <a:avLst/>
          </a:prstGeom>
        </p:spPr>
      </p:pic>
      <p:sp>
        <p:nvSpPr>
          <p:cNvPr id="9" name="Text 5"/>
          <p:cNvSpPr/>
          <p:nvPr/>
        </p:nvSpPr>
        <p:spPr>
          <a:xfrm>
            <a:off x="4759881" y="3710940"/>
            <a:ext cx="2388632" cy="347186"/>
          </a:xfrm>
          <a:prstGeom prst="rect">
            <a:avLst/>
          </a:prstGeom>
          <a:noFill/>
          <a:ln/>
        </p:spPr>
        <p:txBody>
          <a:bodyPr wrap="none" rtlCol="0" anchor="t"/>
          <a:lstStyle/>
          <a:p>
            <a:pPr marL="0" indent="0" algn="l">
              <a:lnSpc>
                <a:spcPts val="2734"/>
              </a:lnSpc>
              <a:buNone/>
            </a:pPr>
            <a:r>
              <a:rPr lang="ru-RU" sz="2187" b="1" dirty="0" err="1">
                <a:solidFill>
                  <a:srgbClr val="484237"/>
                </a:solidFill>
                <a:latin typeface="Gelasio" pitchFamily="34" charset="0"/>
                <a:ea typeface="Gelasio" pitchFamily="34" charset="-122"/>
                <a:cs typeface="Gelasio" pitchFamily="34" charset="-120"/>
              </a:rPr>
              <a:t>Ажыратқыштар</a:t>
            </a:r>
            <a:endParaRPr lang="en-US" sz="2187" dirty="0"/>
          </a:p>
        </p:txBody>
      </p:sp>
      <p:sp>
        <p:nvSpPr>
          <p:cNvPr id="10" name="Text 6"/>
          <p:cNvSpPr/>
          <p:nvPr/>
        </p:nvSpPr>
        <p:spPr>
          <a:xfrm>
            <a:off x="4759881" y="4191357"/>
            <a:ext cx="2388632" cy="1777008"/>
          </a:xfrm>
          <a:prstGeom prst="rect">
            <a:avLst/>
          </a:prstGeom>
          <a:noFill/>
          <a:ln/>
        </p:spPr>
        <p:txBody>
          <a:bodyPr wrap="square" rtlCol="0" anchor="t"/>
          <a:lstStyle/>
          <a:p>
            <a:pPr marL="0" indent="0" algn="l">
              <a:lnSpc>
                <a:spcPts val="2799"/>
              </a:lnSpc>
              <a:buNone/>
            </a:pPr>
            <a:r>
              <a:rPr lang="ru-RU" sz="1750" dirty="0" err="1">
                <a:solidFill>
                  <a:srgbClr val="746558"/>
                </a:solidFill>
                <a:latin typeface="Gelasio" pitchFamily="34" charset="0"/>
                <a:ea typeface="Gelasio" pitchFamily="34" charset="-122"/>
                <a:cs typeface="Gelasio" pitchFamily="34" charset="-120"/>
              </a:rPr>
              <a:t>Газдардың</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доға</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сөндіру</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қасиеттері</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жоғары</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вольтты</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ажыратқыштарда</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қолданылады</a:t>
            </a:r>
            <a:r>
              <a:rPr lang="ru-RU" sz="1750" dirty="0">
                <a:solidFill>
                  <a:srgbClr val="746558"/>
                </a:solidFill>
                <a:latin typeface="Gelasio" pitchFamily="34" charset="0"/>
                <a:ea typeface="Gelasio" pitchFamily="34" charset="-122"/>
                <a:cs typeface="Gelasio" pitchFamily="34" charset="-120"/>
              </a:rPr>
              <a:t>.</a:t>
            </a:r>
            <a:endParaRPr lang="en-US" sz="1750" dirty="0"/>
          </a:p>
        </p:txBody>
      </p:sp>
      <p:pic>
        <p:nvPicPr>
          <p:cNvPr id="11" name="Image 2" descr="preencoded.png"/>
          <p:cNvPicPr>
            <a:picLocks noChangeAspect="1"/>
          </p:cNvPicPr>
          <p:nvPr/>
        </p:nvPicPr>
        <p:blipFill>
          <a:blip r:embed="rId5"/>
          <a:stretch>
            <a:fillRect/>
          </a:stretch>
        </p:blipFill>
        <p:spPr>
          <a:xfrm>
            <a:off x="7481768" y="3044428"/>
            <a:ext cx="444341" cy="444341"/>
          </a:xfrm>
          <a:prstGeom prst="rect">
            <a:avLst/>
          </a:prstGeom>
        </p:spPr>
      </p:pic>
      <p:sp>
        <p:nvSpPr>
          <p:cNvPr id="12" name="Text 7"/>
          <p:cNvSpPr/>
          <p:nvPr/>
        </p:nvSpPr>
        <p:spPr>
          <a:xfrm>
            <a:off x="7481768" y="3710940"/>
            <a:ext cx="2388632" cy="1041559"/>
          </a:xfrm>
          <a:prstGeom prst="rect">
            <a:avLst/>
          </a:prstGeom>
          <a:noFill/>
          <a:ln/>
        </p:spPr>
        <p:txBody>
          <a:bodyPr wrap="square" rtlCol="0" anchor="t"/>
          <a:lstStyle/>
          <a:p>
            <a:pPr marL="0" indent="0" algn="l">
              <a:lnSpc>
                <a:spcPts val="2734"/>
              </a:lnSpc>
              <a:buNone/>
            </a:pPr>
            <a:r>
              <a:rPr lang="ru-RU" sz="2187" b="1" dirty="0">
                <a:solidFill>
                  <a:srgbClr val="484237"/>
                </a:solidFill>
                <a:latin typeface="Gelasio" pitchFamily="34" charset="0"/>
                <a:ea typeface="Gelasio" pitchFamily="34" charset="-122"/>
                <a:cs typeface="Gelasio" pitchFamily="34" charset="-120"/>
              </a:rPr>
              <a:t>Электр беру </a:t>
            </a:r>
            <a:r>
              <a:rPr lang="ru-RU" sz="2187" b="1" dirty="0" err="1">
                <a:solidFill>
                  <a:srgbClr val="484237"/>
                </a:solidFill>
                <a:latin typeface="Gelasio" pitchFamily="34" charset="0"/>
                <a:ea typeface="Gelasio" pitchFamily="34" charset="-122"/>
                <a:cs typeface="Gelasio" pitchFamily="34" charset="-120"/>
              </a:rPr>
              <a:t>желілері</a:t>
            </a:r>
            <a:endParaRPr lang="en-US" sz="2187" dirty="0"/>
          </a:p>
        </p:txBody>
      </p:sp>
      <p:sp>
        <p:nvSpPr>
          <p:cNvPr id="13" name="Text 8"/>
          <p:cNvSpPr/>
          <p:nvPr/>
        </p:nvSpPr>
        <p:spPr>
          <a:xfrm>
            <a:off x="7481768" y="4885730"/>
            <a:ext cx="2388632" cy="2132409"/>
          </a:xfrm>
          <a:prstGeom prst="rect">
            <a:avLst/>
          </a:prstGeom>
          <a:noFill/>
          <a:ln/>
        </p:spPr>
        <p:txBody>
          <a:bodyPr wrap="square" rtlCol="0" anchor="t"/>
          <a:lstStyle/>
          <a:p>
            <a:pPr marL="0" indent="0" algn="l">
              <a:lnSpc>
                <a:spcPts val="2799"/>
              </a:lnSpc>
              <a:buNone/>
            </a:pPr>
            <a:r>
              <a:rPr lang="ru-RU" sz="1750" dirty="0" err="1">
                <a:solidFill>
                  <a:srgbClr val="746558"/>
                </a:solidFill>
                <a:latin typeface="Gelasio" pitchFamily="34" charset="0"/>
                <a:ea typeface="Gelasio" pitchFamily="34" charset="-122"/>
                <a:cs typeface="Gelasio" pitchFamily="34" charset="-120"/>
              </a:rPr>
              <a:t>Газды</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оқшаулау</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жоғары</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вольтты</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электр</a:t>
            </a:r>
            <a:r>
              <a:rPr lang="ru-RU" sz="1750" dirty="0">
                <a:solidFill>
                  <a:srgbClr val="746558"/>
                </a:solidFill>
                <a:latin typeface="Gelasio" pitchFamily="34" charset="0"/>
                <a:ea typeface="Gelasio" pitchFamily="34" charset="-122"/>
                <a:cs typeface="Gelasio" pitchFamily="34" charset="-120"/>
              </a:rPr>
              <a:t> ЖЕЛІЛЕРІНІҢ АКТАМДЫЛЫҒЫ мен </a:t>
            </a:r>
            <a:r>
              <a:rPr lang="ru-RU" sz="1750" dirty="0" err="1">
                <a:solidFill>
                  <a:srgbClr val="746558"/>
                </a:solidFill>
                <a:latin typeface="Gelasio" pitchFamily="34" charset="0"/>
                <a:ea typeface="Gelasio" pitchFamily="34" charset="-122"/>
                <a:cs typeface="Gelasio" pitchFamily="34" charset="-120"/>
              </a:rPr>
              <a:t>сенімділігін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қамтамасыз</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етеді</a:t>
            </a:r>
            <a:r>
              <a:rPr lang="ru-RU" sz="1750" dirty="0">
                <a:solidFill>
                  <a:srgbClr val="746558"/>
                </a:solidFill>
                <a:latin typeface="Gelasio" pitchFamily="34" charset="0"/>
                <a:ea typeface="Gelasio" pitchFamily="34" charset="-122"/>
                <a:cs typeface="Gelasio" pitchFamily="34" charset="-120"/>
              </a:rPr>
              <a:t>.</a:t>
            </a:r>
            <a:endParaRPr lang="en-US" sz="1750" dirty="0"/>
          </a:p>
        </p:txBody>
      </p:sp>
      <p:pic>
        <p:nvPicPr>
          <p:cNvPr id="14" name="Image 3" descr="preencoded.png"/>
          <p:cNvPicPr>
            <a:picLocks noChangeAspect="1"/>
          </p:cNvPicPr>
          <p:nvPr/>
        </p:nvPicPr>
        <p:blipFill>
          <a:blip r:embed="rId6"/>
          <a:stretch>
            <a:fillRect/>
          </a:stretch>
        </p:blipFill>
        <p:spPr>
          <a:xfrm>
            <a:off x="10203656" y="3044428"/>
            <a:ext cx="444341" cy="444341"/>
          </a:xfrm>
          <a:prstGeom prst="rect">
            <a:avLst/>
          </a:prstGeom>
        </p:spPr>
      </p:pic>
      <p:sp>
        <p:nvSpPr>
          <p:cNvPr id="15" name="Text 9"/>
          <p:cNvSpPr/>
          <p:nvPr/>
        </p:nvSpPr>
        <p:spPr>
          <a:xfrm>
            <a:off x="10203656" y="3710940"/>
            <a:ext cx="2388751" cy="694373"/>
          </a:xfrm>
          <a:prstGeom prst="rect">
            <a:avLst/>
          </a:prstGeom>
          <a:noFill/>
          <a:ln/>
        </p:spPr>
        <p:txBody>
          <a:bodyPr wrap="square" rtlCol="0" anchor="t"/>
          <a:lstStyle/>
          <a:p>
            <a:pPr marL="0" indent="0" algn="l">
              <a:lnSpc>
                <a:spcPts val="2734"/>
              </a:lnSpc>
              <a:buNone/>
            </a:pPr>
            <a:r>
              <a:rPr lang="ru-RU" sz="2187" b="1" dirty="0" err="1">
                <a:solidFill>
                  <a:srgbClr val="484237"/>
                </a:solidFill>
                <a:latin typeface="Gelasio" pitchFamily="34" charset="0"/>
                <a:ea typeface="Gelasio" pitchFamily="34" charset="-122"/>
                <a:cs typeface="Gelasio" pitchFamily="34" charset="-120"/>
              </a:rPr>
              <a:t>Разрядты</a:t>
            </a:r>
            <a:r>
              <a:rPr lang="ru-RU" sz="2187" b="1" dirty="0">
                <a:solidFill>
                  <a:srgbClr val="484237"/>
                </a:solidFill>
                <a:latin typeface="Gelasio" pitchFamily="34" charset="0"/>
                <a:ea typeface="Gelasio" pitchFamily="34" charset="-122"/>
                <a:cs typeface="Gelasio" pitchFamily="34" charset="-120"/>
              </a:rPr>
              <a:t> </a:t>
            </a:r>
            <a:r>
              <a:rPr lang="ru-RU" sz="2187" b="1" dirty="0" err="1">
                <a:solidFill>
                  <a:srgbClr val="484237"/>
                </a:solidFill>
                <a:latin typeface="Gelasio" pitchFamily="34" charset="0"/>
                <a:ea typeface="Gelasio" pitchFamily="34" charset="-122"/>
                <a:cs typeface="Gelasio" pitchFamily="34" charset="-120"/>
              </a:rPr>
              <a:t>шамдар</a:t>
            </a:r>
            <a:endParaRPr lang="en-US" sz="2187" dirty="0"/>
          </a:p>
        </p:txBody>
      </p:sp>
      <p:sp>
        <p:nvSpPr>
          <p:cNvPr id="16" name="Text 10"/>
          <p:cNvSpPr/>
          <p:nvPr/>
        </p:nvSpPr>
        <p:spPr>
          <a:xfrm>
            <a:off x="10203656" y="4538543"/>
            <a:ext cx="2388751" cy="1777008"/>
          </a:xfrm>
          <a:prstGeom prst="rect">
            <a:avLst/>
          </a:prstGeom>
          <a:noFill/>
          <a:ln/>
        </p:spPr>
        <p:txBody>
          <a:bodyPr wrap="square" rtlCol="0" anchor="t"/>
          <a:lstStyle/>
          <a:p>
            <a:pPr marL="0" indent="0" algn="l">
              <a:lnSpc>
                <a:spcPts val="2799"/>
              </a:lnSpc>
              <a:buNone/>
            </a:pPr>
            <a:r>
              <a:rPr lang="ru-RU" sz="1750" dirty="0" err="1">
                <a:solidFill>
                  <a:srgbClr val="746558"/>
                </a:solidFill>
                <a:latin typeface="Gelasio" pitchFamily="34" charset="0"/>
                <a:ea typeface="Gelasio" pitchFamily="34" charset="-122"/>
                <a:cs typeface="Gelasio" pitchFamily="34" charset="-120"/>
              </a:rPr>
              <a:t>Газдардың</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бұзылуы</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шамдарда</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электр</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жарқылын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жасау</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үшін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қолданылады</a:t>
            </a:r>
            <a:r>
              <a:rPr lang="ru-RU" sz="1750" dirty="0">
                <a:solidFill>
                  <a:srgbClr val="746558"/>
                </a:solidFill>
                <a:latin typeface="Gelasio" pitchFamily="34" charset="0"/>
                <a:ea typeface="Gelasio" pitchFamily="34" charset="-122"/>
                <a:cs typeface="Gelasio" pitchFamily="34" charset="-120"/>
              </a:rPr>
              <a:t>.</a:t>
            </a:r>
            <a:endParaRPr lang="en-US" sz="1750" dirty="0"/>
          </a:p>
        </p:txBody>
      </p:sp>
      <p:pic>
        <p:nvPicPr>
          <p:cNvPr id="17" name="Image 4" descr="preencoded.png">
            <a:hlinkClick r:id="rId7"/>
          </p:cNvPr>
          <p:cNvPicPr>
            <a:picLocks noChangeAspect="1"/>
          </p:cNvPicPr>
          <p:nvPr/>
        </p:nvPicPr>
        <p:blipFill>
          <a:blip r:embed="rId8"/>
          <a:stretch>
            <a:fillRect/>
          </a:stretch>
        </p:blipFill>
        <p:spPr>
          <a:xfrm>
            <a:off x="12242153" y="7589520"/>
            <a:ext cx="2296807" cy="548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25598"/>
            <a:ext cx="14630400" cy="8229600"/>
          </a:xfrm>
          <a:prstGeom prst="rect">
            <a:avLst/>
          </a:prstGeom>
          <a:solidFill>
            <a:srgbClr val="F9F6F0"/>
          </a:solidFill>
          <a:ln/>
        </p:spPr>
      </p:sp>
      <p:pic>
        <p:nvPicPr>
          <p:cNvPr id="15" name="Image 4" descr="preencoded.png">
            <a:hlinkClick r:id="rId3"/>
          </p:cNvPr>
          <p:cNvPicPr>
            <a:picLocks noChangeAspect="1"/>
          </p:cNvPicPr>
          <p:nvPr/>
        </p:nvPicPr>
        <p:blipFill>
          <a:blip r:embed="rId4"/>
          <a:stretch>
            <a:fillRect/>
          </a:stretch>
        </p:blipFill>
        <p:spPr>
          <a:xfrm>
            <a:off x="12242153" y="7589520"/>
            <a:ext cx="2296807" cy="548640"/>
          </a:xfrm>
          <a:prstGeom prst="rect">
            <a:avLst/>
          </a:prstGeom>
        </p:spPr>
      </p:pic>
      <p:pic>
        <p:nvPicPr>
          <p:cNvPr id="17" name="Рисунок 16">
            <a:extLst>
              <a:ext uri="{FF2B5EF4-FFF2-40B4-BE49-F238E27FC236}">
                <a16:creationId xmlns:a16="http://schemas.microsoft.com/office/drawing/2014/main" id="{EBD690A7-3311-838C-EAE2-31D26FB14814}"/>
              </a:ext>
            </a:extLst>
          </p:cNvPr>
          <p:cNvPicPr>
            <a:picLocks noChangeAspect="1"/>
          </p:cNvPicPr>
          <p:nvPr/>
        </p:nvPicPr>
        <p:blipFill>
          <a:blip r:embed="rId5"/>
          <a:stretch>
            <a:fillRect/>
          </a:stretch>
        </p:blipFill>
        <p:spPr>
          <a:xfrm>
            <a:off x="2861641" y="1016448"/>
            <a:ext cx="8907118" cy="5772956"/>
          </a:xfrm>
          <a:prstGeom prst="rect">
            <a:avLst/>
          </a:prstGeom>
        </p:spPr>
      </p:pic>
    </p:spTree>
    <p:extLst>
      <p:ext uri="{BB962C8B-B14F-4D97-AF65-F5344CB8AC3E}">
        <p14:creationId xmlns:p14="http://schemas.microsoft.com/office/powerpoint/2010/main" val="1904381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25598"/>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5" name="Text 2"/>
          <p:cNvSpPr/>
          <p:nvPr/>
        </p:nvSpPr>
        <p:spPr>
          <a:xfrm>
            <a:off x="764500" y="878205"/>
            <a:ext cx="9443799" cy="1274207"/>
          </a:xfrm>
          <a:prstGeom prst="rect">
            <a:avLst/>
          </a:prstGeom>
          <a:noFill/>
          <a:ln/>
        </p:spPr>
        <p:txBody>
          <a:bodyPr wrap="square" rtlCol="0" anchor="t"/>
          <a:lstStyle/>
          <a:p>
            <a:pPr marL="0" indent="0">
              <a:lnSpc>
                <a:spcPts val="5017"/>
              </a:lnSpc>
              <a:buNone/>
            </a:pPr>
            <a:r>
              <a:rPr lang="ru-RU" sz="4014" b="1" dirty="0" err="1">
                <a:solidFill>
                  <a:srgbClr val="484237"/>
                </a:solidFill>
                <a:latin typeface="Gelasio" pitchFamily="34" charset="0"/>
                <a:ea typeface="Gelasio" pitchFamily="34" charset="-122"/>
                <a:cs typeface="Gelasio" pitchFamily="34" charset="-120"/>
              </a:rPr>
              <a:t>Қысым</a:t>
            </a:r>
            <a:r>
              <a:rPr lang="ru-RU" sz="4014" b="1" dirty="0">
                <a:solidFill>
                  <a:srgbClr val="484237"/>
                </a:solidFill>
                <a:latin typeface="Gelasio" pitchFamily="34" charset="0"/>
                <a:ea typeface="Gelasio" pitchFamily="34" charset="-122"/>
                <a:cs typeface="Gelasio" pitchFamily="34" charset="-120"/>
              </a:rPr>
              <a:t> мен </a:t>
            </a:r>
            <a:r>
              <a:rPr lang="ru-RU" sz="4014" b="1" dirty="0" err="1">
                <a:solidFill>
                  <a:srgbClr val="484237"/>
                </a:solidFill>
                <a:latin typeface="Gelasio" pitchFamily="34" charset="0"/>
                <a:ea typeface="Gelasio" pitchFamily="34" charset="-122"/>
                <a:cs typeface="Gelasio" pitchFamily="34" charset="-120"/>
              </a:rPr>
              <a:t>температураның</a:t>
            </a:r>
            <a:r>
              <a:rPr lang="ru-RU" sz="4014" b="1" dirty="0">
                <a:solidFill>
                  <a:srgbClr val="484237"/>
                </a:solidFill>
                <a:latin typeface="Gelasio" pitchFamily="34" charset="0"/>
                <a:ea typeface="Gelasio" pitchFamily="34" charset="-122"/>
                <a:cs typeface="Gelasio" pitchFamily="34" charset="-120"/>
              </a:rPr>
              <a:t> </a:t>
            </a:r>
            <a:r>
              <a:rPr lang="ru-RU" sz="4014" b="1" dirty="0" err="1">
                <a:solidFill>
                  <a:srgbClr val="484237"/>
                </a:solidFill>
                <a:latin typeface="Gelasio" pitchFamily="34" charset="0"/>
                <a:ea typeface="Gelasio" pitchFamily="34" charset="-122"/>
                <a:cs typeface="Gelasio" pitchFamily="34" charset="-120"/>
              </a:rPr>
              <a:t>газдардың</a:t>
            </a:r>
            <a:r>
              <a:rPr lang="ru-RU" sz="4014" b="1" dirty="0">
                <a:solidFill>
                  <a:srgbClr val="484237"/>
                </a:solidFill>
                <a:latin typeface="Gelasio" pitchFamily="34" charset="0"/>
                <a:ea typeface="Gelasio" pitchFamily="34" charset="-122"/>
                <a:cs typeface="Gelasio" pitchFamily="34" charset="-120"/>
              </a:rPr>
              <a:t> </a:t>
            </a:r>
            <a:r>
              <a:rPr lang="ru-RU" sz="4014" b="1" dirty="0" err="1">
                <a:solidFill>
                  <a:srgbClr val="484237"/>
                </a:solidFill>
                <a:latin typeface="Gelasio" pitchFamily="34" charset="0"/>
                <a:ea typeface="Gelasio" pitchFamily="34" charset="-122"/>
                <a:cs typeface="Gelasio" pitchFamily="34" charset="-120"/>
              </a:rPr>
              <a:t>ену</a:t>
            </a:r>
            <a:r>
              <a:rPr lang="ru-RU" sz="4014" b="1" dirty="0">
                <a:solidFill>
                  <a:srgbClr val="484237"/>
                </a:solidFill>
                <a:latin typeface="Gelasio" pitchFamily="34" charset="0"/>
                <a:ea typeface="Gelasio" pitchFamily="34" charset="-122"/>
                <a:cs typeface="Gelasio" pitchFamily="34" charset="-120"/>
              </a:rPr>
              <a:t> </a:t>
            </a:r>
            <a:r>
              <a:rPr lang="ru-RU" sz="4014" b="1" dirty="0" err="1">
                <a:solidFill>
                  <a:srgbClr val="484237"/>
                </a:solidFill>
                <a:latin typeface="Gelasio" pitchFamily="34" charset="0"/>
                <a:ea typeface="Gelasio" pitchFamily="34" charset="-122"/>
                <a:cs typeface="Gelasio" pitchFamily="34" charset="-120"/>
              </a:rPr>
              <a:t>беріктігіне</a:t>
            </a:r>
            <a:r>
              <a:rPr lang="ru-RU" sz="4014" b="1" dirty="0">
                <a:solidFill>
                  <a:srgbClr val="484237"/>
                </a:solidFill>
                <a:latin typeface="Gelasio" pitchFamily="34" charset="0"/>
                <a:ea typeface="Gelasio" pitchFamily="34" charset="-122"/>
                <a:cs typeface="Gelasio" pitchFamily="34" charset="-120"/>
              </a:rPr>
              <a:t> </a:t>
            </a:r>
            <a:r>
              <a:rPr lang="ru-RU" sz="4014" b="1" dirty="0" err="1">
                <a:solidFill>
                  <a:srgbClr val="484237"/>
                </a:solidFill>
                <a:latin typeface="Gelasio" pitchFamily="34" charset="0"/>
                <a:ea typeface="Gelasio" pitchFamily="34" charset="-122"/>
                <a:cs typeface="Gelasio" pitchFamily="34" charset="-120"/>
              </a:rPr>
              <a:t>әсері</a:t>
            </a:r>
            <a:endParaRPr lang="en-US" sz="4014" dirty="0"/>
          </a:p>
        </p:txBody>
      </p:sp>
      <p:pic>
        <p:nvPicPr>
          <p:cNvPr id="6" name="Image 1" descr="preencoded.png"/>
          <p:cNvPicPr>
            <a:picLocks noChangeAspect="1"/>
          </p:cNvPicPr>
          <p:nvPr/>
        </p:nvPicPr>
        <p:blipFill>
          <a:blip r:embed="rId4"/>
          <a:stretch>
            <a:fillRect/>
          </a:stretch>
        </p:blipFill>
        <p:spPr>
          <a:xfrm>
            <a:off x="764500" y="2458164"/>
            <a:ext cx="1019413" cy="1631037"/>
          </a:xfrm>
          <a:prstGeom prst="rect">
            <a:avLst/>
          </a:prstGeom>
        </p:spPr>
      </p:pic>
      <p:sp>
        <p:nvSpPr>
          <p:cNvPr id="7" name="Text 3"/>
          <p:cNvSpPr/>
          <p:nvPr/>
        </p:nvSpPr>
        <p:spPr>
          <a:xfrm>
            <a:off x="2089666" y="2661999"/>
            <a:ext cx="2989898" cy="318611"/>
          </a:xfrm>
          <a:prstGeom prst="rect">
            <a:avLst/>
          </a:prstGeom>
          <a:noFill/>
          <a:ln/>
        </p:spPr>
        <p:txBody>
          <a:bodyPr wrap="none" rtlCol="0" anchor="t"/>
          <a:lstStyle/>
          <a:p>
            <a:pPr marL="0" indent="0" algn="l">
              <a:lnSpc>
                <a:spcPts val="2508"/>
              </a:lnSpc>
              <a:buNone/>
            </a:pPr>
            <a:r>
              <a:rPr lang="ru-RU" sz="2007" b="1" dirty="0" err="1">
                <a:solidFill>
                  <a:srgbClr val="484237"/>
                </a:solidFill>
                <a:latin typeface="Gelasio" pitchFamily="34" charset="0"/>
                <a:ea typeface="Gelasio" pitchFamily="34" charset="-122"/>
                <a:cs typeface="Gelasio" pitchFamily="34" charset="-120"/>
              </a:rPr>
              <a:t>Қысымның</a:t>
            </a:r>
            <a:r>
              <a:rPr lang="ru-RU" sz="2007" b="1" dirty="0">
                <a:solidFill>
                  <a:srgbClr val="484237"/>
                </a:solidFill>
                <a:latin typeface="Gelasio" pitchFamily="34" charset="0"/>
                <a:ea typeface="Gelasio" pitchFamily="34" charset="-122"/>
                <a:cs typeface="Gelasio" pitchFamily="34" charset="-120"/>
              </a:rPr>
              <a:t> </a:t>
            </a:r>
            <a:r>
              <a:rPr lang="ru-RU" sz="2007" b="1" dirty="0" err="1">
                <a:solidFill>
                  <a:srgbClr val="484237"/>
                </a:solidFill>
                <a:latin typeface="Gelasio" pitchFamily="34" charset="0"/>
                <a:ea typeface="Gelasio" pitchFamily="34" charset="-122"/>
                <a:cs typeface="Gelasio" pitchFamily="34" charset="-120"/>
              </a:rPr>
              <a:t>жоғарылауы</a:t>
            </a:r>
            <a:endParaRPr lang="en-US" sz="2007" dirty="0"/>
          </a:p>
        </p:txBody>
      </p:sp>
      <p:sp>
        <p:nvSpPr>
          <p:cNvPr id="8" name="Text 4"/>
          <p:cNvSpPr/>
          <p:nvPr/>
        </p:nvSpPr>
        <p:spPr>
          <a:xfrm>
            <a:off x="2089666" y="3102888"/>
            <a:ext cx="8118634" cy="652224"/>
          </a:xfrm>
          <a:prstGeom prst="rect">
            <a:avLst/>
          </a:prstGeom>
          <a:noFill/>
          <a:ln/>
        </p:spPr>
        <p:txBody>
          <a:bodyPr wrap="square" rtlCol="0" anchor="t"/>
          <a:lstStyle/>
          <a:p>
            <a:pPr marL="0" indent="0" algn="l">
              <a:lnSpc>
                <a:spcPts val="2569"/>
              </a:lnSpc>
              <a:buNone/>
            </a:pPr>
            <a:r>
              <a:rPr lang="ru-RU" sz="1605" dirty="0" err="1">
                <a:solidFill>
                  <a:srgbClr val="746558"/>
                </a:solidFill>
                <a:latin typeface="Gelasio" pitchFamily="34" charset="0"/>
                <a:ea typeface="Gelasio" pitchFamily="34" charset="-122"/>
                <a:cs typeface="Gelasio" pitchFamily="34" charset="-120"/>
              </a:rPr>
              <a:t>Газдың</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тығыздығын</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және</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молекулалардың</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концентрациясын</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арттырады</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ену</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беріктігін</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арттырады</a:t>
            </a:r>
            <a:r>
              <a:rPr lang="ru-RU" sz="1605" dirty="0">
                <a:solidFill>
                  <a:srgbClr val="746558"/>
                </a:solidFill>
                <a:latin typeface="Gelasio" pitchFamily="34" charset="0"/>
                <a:ea typeface="Gelasio" pitchFamily="34" charset="-122"/>
                <a:cs typeface="Gelasio" pitchFamily="34" charset="-120"/>
              </a:rPr>
              <a:t>.</a:t>
            </a:r>
            <a:endParaRPr lang="en-US" sz="1605" dirty="0"/>
          </a:p>
        </p:txBody>
      </p:sp>
      <p:pic>
        <p:nvPicPr>
          <p:cNvPr id="9" name="Image 2" descr="preencoded.png"/>
          <p:cNvPicPr>
            <a:picLocks noChangeAspect="1"/>
          </p:cNvPicPr>
          <p:nvPr/>
        </p:nvPicPr>
        <p:blipFill>
          <a:blip r:embed="rId5"/>
          <a:stretch>
            <a:fillRect/>
          </a:stretch>
        </p:blipFill>
        <p:spPr>
          <a:xfrm>
            <a:off x="764500" y="4089202"/>
            <a:ext cx="1019413" cy="1631037"/>
          </a:xfrm>
          <a:prstGeom prst="rect">
            <a:avLst/>
          </a:prstGeom>
        </p:spPr>
      </p:pic>
      <p:sp>
        <p:nvSpPr>
          <p:cNvPr id="10" name="Text 5"/>
          <p:cNvSpPr/>
          <p:nvPr/>
        </p:nvSpPr>
        <p:spPr>
          <a:xfrm>
            <a:off x="2089666" y="4293037"/>
            <a:ext cx="3490555" cy="318611"/>
          </a:xfrm>
          <a:prstGeom prst="rect">
            <a:avLst/>
          </a:prstGeom>
          <a:noFill/>
          <a:ln/>
        </p:spPr>
        <p:txBody>
          <a:bodyPr wrap="none" rtlCol="0" anchor="t"/>
          <a:lstStyle/>
          <a:p>
            <a:pPr marL="0" indent="0" algn="l">
              <a:lnSpc>
                <a:spcPts val="2508"/>
              </a:lnSpc>
              <a:buNone/>
            </a:pPr>
            <a:r>
              <a:rPr lang="ru-RU" sz="2007" b="1" dirty="0" err="1">
                <a:solidFill>
                  <a:srgbClr val="484237"/>
                </a:solidFill>
                <a:latin typeface="Gelasio" pitchFamily="34" charset="0"/>
                <a:ea typeface="Gelasio" pitchFamily="34" charset="-122"/>
                <a:cs typeface="Gelasio" pitchFamily="34" charset="-120"/>
              </a:rPr>
              <a:t>Температураның</a:t>
            </a:r>
            <a:r>
              <a:rPr lang="ru-RU" sz="2007" b="1" dirty="0">
                <a:solidFill>
                  <a:srgbClr val="484237"/>
                </a:solidFill>
                <a:latin typeface="Gelasio" pitchFamily="34" charset="0"/>
                <a:ea typeface="Gelasio" pitchFamily="34" charset="-122"/>
                <a:cs typeface="Gelasio" pitchFamily="34" charset="-120"/>
              </a:rPr>
              <a:t> </a:t>
            </a:r>
            <a:r>
              <a:rPr lang="ru-RU" sz="2007" b="1" dirty="0" err="1">
                <a:solidFill>
                  <a:srgbClr val="484237"/>
                </a:solidFill>
                <a:latin typeface="Gelasio" pitchFamily="34" charset="0"/>
                <a:ea typeface="Gelasio" pitchFamily="34" charset="-122"/>
                <a:cs typeface="Gelasio" pitchFamily="34" charset="-120"/>
              </a:rPr>
              <a:t>жоғарылауы</a:t>
            </a:r>
            <a:endParaRPr lang="en-US" sz="2007" dirty="0"/>
          </a:p>
        </p:txBody>
      </p:sp>
      <p:sp>
        <p:nvSpPr>
          <p:cNvPr id="11" name="Text 6"/>
          <p:cNvSpPr/>
          <p:nvPr/>
        </p:nvSpPr>
        <p:spPr>
          <a:xfrm>
            <a:off x="2089666" y="4733925"/>
            <a:ext cx="8118634" cy="652224"/>
          </a:xfrm>
          <a:prstGeom prst="rect">
            <a:avLst/>
          </a:prstGeom>
          <a:noFill/>
          <a:ln/>
        </p:spPr>
        <p:txBody>
          <a:bodyPr wrap="square" rtlCol="0" anchor="t"/>
          <a:lstStyle/>
          <a:p>
            <a:pPr marL="0" indent="0" algn="l">
              <a:lnSpc>
                <a:spcPts val="2569"/>
              </a:lnSpc>
              <a:buNone/>
            </a:pPr>
            <a:r>
              <a:rPr lang="ru-RU" sz="1605" dirty="0" err="1">
                <a:solidFill>
                  <a:srgbClr val="746558"/>
                </a:solidFill>
                <a:latin typeface="Gelasio" pitchFamily="34" charset="0"/>
                <a:ea typeface="Gelasio" pitchFamily="34" charset="-122"/>
                <a:cs typeface="Gelasio" pitchFamily="34" charset="-120"/>
              </a:rPr>
              <a:t>Молекулалардың</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қозғалысын</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жылдамдатады</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олардың</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соқтығысуын</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арттырады</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және</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ену</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беріктігін</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төмендетеді</a:t>
            </a:r>
            <a:r>
              <a:rPr lang="ru-RU" sz="1605" dirty="0">
                <a:solidFill>
                  <a:srgbClr val="746558"/>
                </a:solidFill>
                <a:latin typeface="Gelasio" pitchFamily="34" charset="0"/>
                <a:ea typeface="Gelasio" pitchFamily="34" charset="-122"/>
                <a:cs typeface="Gelasio" pitchFamily="34" charset="-120"/>
              </a:rPr>
              <a:t>.</a:t>
            </a:r>
            <a:endParaRPr lang="en-US" sz="1605" dirty="0"/>
          </a:p>
        </p:txBody>
      </p:sp>
      <p:pic>
        <p:nvPicPr>
          <p:cNvPr id="12" name="Image 3" descr="preencoded.png"/>
          <p:cNvPicPr>
            <a:picLocks noChangeAspect="1"/>
          </p:cNvPicPr>
          <p:nvPr/>
        </p:nvPicPr>
        <p:blipFill>
          <a:blip r:embed="rId6"/>
          <a:stretch>
            <a:fillRect/>
          </a:stretch>
        </p:blipFill>
        <p:spPr>
          <a:xfrm>
            <a:off x="764500" y="5720239"/>
            <a:ext cx="1019413" cy="1631037"/>
          </a:xfrm>
          <a:prstGeom prst="rect">
            <a:avLst/>
          </a:prstGeom>
        </p:spPr>
      </p:pic>
      <p:sp>
        <p:nvSpPr>
          <p:cNvPr id="13" name="Text 7"/>
          <p:cNvSpPr/>
          <p:nvPr/>
        </p:nvSpPr>
        <p:spPr>
          <a:xfrm>
            <a:off x="2089666" y="5924074"/>
            <a:ext cx="3742730" cy="318611"/>
          </a:xfrm>
          <a:prstGeom prst="rect">
            <a:avLst/>
          </a:prstGeom>
          <a:noFill/>
          <a:ln/>
        </p:spPr>
        <p:txBody>
          <a:bodyPr wrap="none" rtlCol="0" anchor="t"/>
          <a:lstStyle/>
          <a:p>
            <a:pPr marL="0" indent="0" algn="l">
              <a:lnSpc>
                <a:spcPts val="2508"/>
              </a:lnSpc>
              <a:buNone/>
            </a:pPr>
            <a:r>
              <a:rPr lang="ru-RU" sz="2007" b="1" dirty="0" err="1">
                <a:solidFill>
                  <a:srgbClr val="484237"/>
                </a:solidFill>
                <a:latin typeface="Gelasio" pitchFamily="34" charset="0"/>
                <a:ea typeface="Gelasio" pitchFamily="34" charset="-122"/>
                <a:cs typeface="Gelasio" pitchFamily="34" charset="-120"/>
              </a:rPr>
              <a:t>Аралас</a:t>
            </a:r>
            <a:r>
              <a:rPr lang="ru-RU" sz="2007" b="1" dirty="0">
                <a:solidFill>
                  <a:srgbClr val="484237"/>
                </a:solidFill>
                <a:latin typeface="Gelasio" pitchFamily="34" charset="0"/>
                <a:ea typeface="Gelasio" pitchFamily="34" charset="-122"/>
                <a:cs typeface="Gelasio" pitchFamily="34" charset="-120"/>
              </a:rPr>
              <a:t> </a:t>
            </a:r>
            <a:r>
              <a:rPr lang="ru-RU" sz="2007" b="1" dirty="0" err="1">
                <a:solidFill>
                  <a:srgbClr val="484237"/>
                </a:solidFill>
                <a:latin typeface="Gelasio" pitchFamily="34" charset="0"/>
                <a:ea typeface="Gelasio" pitchFamily="34" charset="-122"/>
                <a:cs typeface="Gelasio" pitchFamily="34" charset="-120"/>
              </a:rPr>
              <a:t>әсер</a:t>
            </a:r>
            <a:endParaRPr lang="en-US" sz="2007" dirty="0"/>
          </a:p>
        </p:txBody>
      </p:sp>
      <p:sp>
        <p:nvSpPr>
          <p:cNvPr id="14" name="Text 8"/>
          <p:cNvSpPr/>
          <p:nvPr/>
        </p:nvSpPr>
        <p:spPr>
          <a:xfrm>
            <a:off x="2089666" y="6364962"/>
            <a:ext cx="8118634" cy="652224"/>
          </a:xfrm>
          <a:prstGeom prst="rect">
            <a:avLst/>
          </a:prstGeom>
          <a:noFill/>
          <a:ln/>
        </p:spPr>
        <p:txBody>
          <a:bodyPr wrap="square" rtlCol="0" anchor="t"/>
          <a:lstStyle/>
          <a:p>
            <a:pPr marL="0" indent="0" algn="l">
              <a:lnSpc>
                <a:spcPts val="2569"/>
              </a:lnSpc>
              <a:buNone/>
            </a:pPr>
            <a:r>
              <a:rPr lang="ru-RU" sz="1605" dirty="0" err="1">
                <a:solidFill>
                  <a:srgbClr val="746558"/>
                </a:solidFill>
                <a:latin typeface="Gelasio" pitchFamily="34" charset="0"/>
                <a:ea typeface="Gelasio" pitchFamily="34" charset="-122"/>
                <a:cs typeface="Gelasio" pitchFamily="34" charset="-120"/>
              </a:rPr>
              <a:t>Қысым</a:t>
            </a:r>
            <a:r>
              <a:rPr lang="ru-RU" sz="1605" dirty="0">
                <a:solidFill>
                  <a:srgbClr val="746558"/>
                </a:solidFill>
                <a:latin typeface="Gelasio" pitchFamily="34" charset="0"/>
                <a:ea typeface="Gelasio" pitchFamily="34" charset="-122"/>
                <a:cs typeface="Gelasio" pitchFamily="34" charset="-120"/>
              </a:rPr>
              <a:t> мен температура </a:t>
            </a:r>
            <a:r>
              <a:rPr lang="ru-RU" sz="1605" dirty="0" err="1">
                <a:solidFill>
                  <a:srgbClr val="746558"/>
                </a:solidFill>
                <a:latin typeface="Gelasio" pitchFamily="34" charset="0"/>
                <a:ea typeface="Gelasio" pitchFamily="34" charset="-122"/>
                <a:cs typeface="Gelasio" pitchFamily="34" charset="-120"/>
              </a:rPr>
              <a:t>өзара</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әрекеттесіп</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жоғары</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ену</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беріктігі</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үшін</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оңтайлы</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жағдайларды</a:t>
            </a:r>
            <a:r>
              <a:rPr lang="ru-RU" sz="1605" dirty="0">
                <a:solidFill>
                  <a:srgbClr val="746558"/>
                </a:solidFill>
                <a:latin typeface="Gelasio" pitchFamily="34" charset="0"/>
                <a:ea typeface="Gelasio" pitchFamily="34" charset="-122"/>
                <a:cs typeface="Gelasio" pitchFamily="34" charset="-120"/>
              </a:rPr>
              <a:t> </a:t>
            </a:r>
            <a:r>
              <a:rPr lang="ru-RU" sz="1605" dirty="0" err="1">
                <a:solidFill>
                  <a:srgbClr val="746558"/>
                </a:solidFill>
                <a:latin typeface="Gelasio" pitchFamily="34" charset="0"/>
                <a:ea typeface="Gelasio" pitchFamily="34" charset="-122"/>
                <a:cs typeface="Gelasio" pitchFamily="34" charset="-120"/>
              </a:rPr>
              <a:t>анықтайды</a:t>
            </a:r>
            <a:r>
              <a:rPr lang="ru-RU" sz="1605" dirty="0">
                <a:solidFill>
                  <a:srgbClr val="746558"/>
                </a:solidFill>
                <a:latin typeface="Gelasio" pitchFamily="34" charset="0"/>
                <a:ea typeface="Gelasio" pitchFamily="34" charset="-122"/>
                <a:cs typeface="Gelasio" pitchFamily="34" charset="-120"/>
              </a:rPr>
              <a:t>.</a:t>
            </a:r>
            <a:endParaRPr lang="en-US" sz="1605" dirty="0"/>
          </a:p>
        </p:txBody>
      </p:sp>
      <p:pic>
        <p:nvPicPr>
          <p:cNvPr id="15" name="Image 4" descr="preencoded.png">
            <a:hlinkClick r:id="rId7"/>
          </p:cNvPr>
          <p:cNvPicPr>
            <a:picLocks noChangeAspect="1"/>
          </p:cNvPicPr>
          <p:nvPr/>
        </p:nvPicPr>
        <p:blipFill>
          <a:blip r:embed="rId8"/>
          <a:stretch>
            <a:fillRect/>
          </a:stretch>
        </p:blipFill>
        <p:spPr>
          <a:xfrm>
            <a:off x="12242153" y="7589520"/>
            <a:ext cx="2296807" cy="5486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5" name="Text 2"/>
          <p:cNvSpPr/>
          <p:nvPr/>
        </p:nvSpPr>
        <p:spPr>
          <a:xfrm>
            <a:off x="762595" y="1040844"/>
            <a:ext cx="9447609" cy="1270873"/>
          </a:xfrm>
          <a:prstGeom prst="rect">
            <a:avLst/>
          </a:prstGeom>
          <a:noFill/>
          <a:ln/>
        </p:spPr>
        <p:txBody>
          <a:bodyPr wrap="square" rtlCol="0" anchor="t"/>
          <a:lstStyle/>
          <a:p>
            <a:pPr marL="0" indent="0">
              <a:lnSpc>
                <a:spcPts val="5004"/>
              </a:lnSpc>
              <a:buNone/>
            </a:pPr>
            <a:r>
              <a:rPr lang="ru-RU" sz="4003" b="1" dirty="0">
                <a:solidFill>
                  <a:srgbClr val="484237"/>
                </a:solidFill>
                <a:latin typeface="Gelasio" pitchFamily="34" charset="0"/>
                <a:ea typeface="Gelasio" pitchFamily="34" charset="-122"/>
                <a:cs typeface="Gelasio" pitchFamily="34" charset="-120"/>
              </a:rPr>
              <a:t>Газ </a:t>
            </a:r>
            <a:r>
              <a:rPr lang="ru-RU" sz="4003" b="1" dirty="0" err="1">
                <a:solidFill>
                  <a:srgbClr val="484237"/>
                </a:solidFill>
                <a:latin typeface="Gelasio" pitchFamily="34" charset="0"/>
                <a:ea typeface="Gelasio" pitchFamily="34" charset="-122"/>
                <a:cs typeface="Gelasio" pitchFamily="34" charset="-120"/>
              </a:rPr>
              <a:t>диэлектриктерінің</a:t>
            </a:r>
            <a:r>
              <a:rPr lang="ru-RU" sz="4003" b="1" dirty="0">
                <a:solidFill>
                  <a:srgbClr val="484237"/>
                </a:solidFill>
                <a:latin typeface="Gelasio" pitchFamily="34" charset="0"/>
                <a:ea typeface="Gelasio" pitchFamily="34" charset="-122"/>
                <a:cs typeface="Gelasio" pitchFamily="34" charset="-120"/>
              </a:rPr>
              <a:t> </a:t>
            </a:r>
            <a:r>
              <a:rPr lang="ru-RU" sz="4003" b="1" dirty="0" err="1">
                <a:solidFill>
                  <a:srgbClr val="484237"/>
                </a:solidFill>
                <a:latin typeface="Gelasio" pitchFamily="34" charset="0"/>
                <a:ea typeface="Gelasio" pitchFamily="34" charset="-122"/>
                <a:cs typeface="Gelasio" pitchFamily="34" charset="-120"/>
              </a:rPr>
              <a:t>ену</a:t>
            </a:r>
            <a:r>
              <a:rPr lang="ru-RU" sz="4003" b="1" dirty="0">
                <a:solidFill>
                  <a:srgbClr val="484237"/>
                </a:solidFill>
                <a:latin typeface="Gelasio" pitchFamily="34" charset="0"/>
                <a:ea typeface="Gelasio" pitchFamily="34" charset="-122"/>
                <a:cs typeface="Gelasio" pitchFamily="34" charset="-120"/>
              </a:rPr>
              <a:t> </a:t>
            </a:r>
            <a:r>
              <a:rPr lang="ru-RU" sz="4003" b="1" dirty="0" err="1">
                <a:solidFill>
                  <a:srgbClr val="484237"/>
                </a:solidFill>
                <a:latin typeface="Gelasio" pitchFamily="34" charset="0"/>
                <a:ea typeface="Gelasio" pitchFamily="34" charset="-122"/>
                <a:cs typeface="Gelasio" pitchFamily="34" charset="-120"/>
              </a:rPr>
              <a:t>беріктігін</a:t>
            </a:r>
            <a:r>
              <a:rPr lang="ru-RU" sz="4003" b="1" dirty="0">
                <a:solidFill>
                  <a:srgbClr val="484237"/>
                </a:solidFill>
                <a:latin typeface="Gelasio" pitchFamily="34" charset="0"/>
                <a:ea typeface="Gelasio" pitchFamily="34" charset="-122"/>
                <a:cs typeface="Gelasio" pitchFamily="34" charset="-120"/>
              </a:rPr>
              <a:t> </a:t>
            </a:r>
            <a:r>
              <a:rPr lang="ru-RU" sz="4003" b="1" dirty="0" err="1">
                <a:solidFill>
                  <a:srgbClr val="484237"/>
                </a:solidFill>
                <a:latin typeface="Gelasio" pitchFamily="34" charset="0"/>
                <a:ea typeface="Gelasio" pitchFamily="34" charset="-122"/>
                <a:cs typeface="Gelasio" pitchFamily="34" charset="-120"/>
              </a:rPr>
              <a:t>арттыру</a:t>
            </a:r>
            <a:r>
              <a:rPr lang="ru-RU" sz="4003" b="1" dirty="0">
                <a:solidFill>
                  <a:srgbClr val="484237"/>
                </a:solidFill>
                <a:latin typeface="Gelasio" pitchFamily="34" charset="0"/>
                <a:ea typeface="Gelasio" pitchFamily="34" charset="-122"/>
                <a:cs typeface="Gelasio" pitchFamily="34" charset="-120"/>
              </a:rPr>
              <a:t> </a:t>
            </a:r>
            <a:r>
              <a:rPr lang="ru-RU" sz="4003" b="1" dirty="0" err="1">
                <a:solidFill>
                  <a:srgbClr val="484237"/>
                </a:solidFill>
                <a:latin typeface="Gelasio" pitchFamily="34" charset="0"/>
                <a:ea typeface="Gelasio" pitchFamily="34" charset="-122"/>
                <a:cs typeface="Gelasio" pitchFamily="34" charset="-120"/>
              </a:rPr>
              <a:t>жолдары</a:t>
            </a:r>
            <a:endParaRPr lang="en-US" sz="4003" dirty="0"/>
          </a:p>
        </p:txBody>
      </p:sp>
      <p:sp>
        <p:nvSpPr>
          <p:cNvPr id="6" name="Shape 3"/>
          <p:cNvSpPr/>
          <p:nvPr/>
        </p:nvSpPr>
        <p:spPr>
          <a:xfrm>
            <a:off x="1047393" y="2616756"/>
            <a:ext cx="40600" cy="4572000"/>
          </a:xfrm>
          <a:prstGeom prst="rect">
            <a:avLst/>
          </a:prstGeom>
          <a:solidFill>
            <a:srgbClr val="D2CCC5"/>
          </a:solidFill>
          <a:ln/>
        </p:spPr>
      </p:sp>
      <p:sp>
        <p:nvSpPr>
          <p:cNvPr id="7" name="Shape 4"/>
          <p:cNvSpPr/>
          <p:nvPr/>
        </p:nvSpPr>
        <p:spPr>
          <a:xfrm>
            <a:off x="1296412" y="2984004"/>
            <a:ext cx="711756" cy="40600"/>
          </a:xfrm>
          <a:prstGeom prst="rect">
            <a:avLst/>
          </a:prstGeom>
          <a:solidFill>
            <a:srgbClr val="D2CCC5"/>
          </a:solidFill>
          <a:ln/>
        </p:spPr>
      </p:sp>
      <p:sp>
        <p:nvSpPr>
          <p:cNvPr id="8" name="Shape 5"/>
          <p:cNvSpPr/>
          <p:nvPr/>
        </p:nvSpPr>
        <p:spPr>
          <a:xfrm>
            <a:off x="838855" y="2775585"/>
            <a:ext cx="457557" cy="457557"/>
          </a:xfrm>
          <a:prstGeom prst="roundRect">
            <a:avLst>
              <a:gd name="adj" fmla="val 26668"/>
            </a:avLst>
          </a:prstGeom>
          <a:solidFill>
            <a:srgbClr val="EFE7D6"/>
          </a:solidFill>
          <a:ln/>
        </p:spPr>
      </p:sp>
      <p:sp>
        <p:nvSpPr>
          <p:cNvPr id="9" name="Text 6"/>
          <p:cNvSpPr/>
          <p:nvPr/>
        </p:nvSpPr>
        <p:spPr>
          <a:xfrm>
            <a:off x="995660" y="2813685"/>
            <a:ext cx="143828" cy="381238"/>
          </a:xfrm>
          <a:prstGeom prst="rect">
            <a:avLst/>
          </a:prstGeom>
          <a:noFill/>
          <a:ln/>
        </p:spPr>
        <p:txBody>
          <a:bodyPr wrap="none" rtlCol="0" anchor="t"/>
          <a:lstStyle/>
          <a:p>
            <a:pPr marL="0" indent="0" algn="ctr">
              <a:lnSpc>
                <a:spcPts val="3002"/>
              </a:lnSpc>
              <a:buNone/>
            </a:pPr>
            <a:r>
              <a:rPr lang="en-US" sz="2402" b="1" dirty="0">
                <a:solidFill>
                  <a:srgbClr val="484237"/>
                </a:solidFill>
                <a:latin typeface="Gelasio" pitchFamily="34" charset="0"/>
                <a:ea typeface="Gelasio" pitchFamily="34" charset="-122"/>
                <a:cs typeface="Gelasio" pitchFamily="34" charset="-120"/>
              </a:rPr>
              <a:t>1</a:t>
            </a:r>
            <a:endParaRPr lang="en-US" sz="2402" dirty="0"/>
          </a:p>
        </p:txBody>
      </p:sp>
      <p:sp>
        <p:nvSpPr>
          <p:cNvPr id="10" name="Text 7"/>
          <p:cNvSpPr/>
          <p:nvPr/>
        </p:nvSpPr>
        <p:spPr>
          <a:xfrm>
            <a:off x="2186107" y="2820114"/>
            <a:ext cx="2542103" cy="317659"/>
          </a:xfrm>
          <a:prstGeom prst="rect">
            <a:avLst/>
          </a:prstGeom>
          <a:noFill/>
          <a:ln/>
        </p:spPr>
        <p:txBody>
          <a:bodyPr wrap="none" rtlCol="0" anchor="t"/>
          <a:lstStyle/>
          <a:p>
            <a:pPr marL="0" indent="0" algn="l">
              <a:lnSpc>
                <a:spcPts val="2502"/>
              </a:lnSpc>
              <a:buNone/>
            </a:pPr>
            <a:r>
              <a:rPr lang="ru-RU" sz="2002" b="1" dirty="0" err="1">
                <a:solidFill>
                  <a:srgbClr val="484237"/>
                </a:solidFill>
                <a:latin typeface="Gelasio" pitchFamily="34" charset="0"/>
                <a:ea typeface="Gelasio" pitchFamily="34" charset="-122"/>
                <a:cs typeface="Gelasio" pitchFamily="34" charset="-120"/>
              </a:rPr>
              <a:t>Газды</a:t>
            </a:r>
            <a:r>
              <a:rPr lang="ru-RU" sz="2002" b="1" dirty="0">
                <a:solidFill>
                  <a:srgbClr val="484237"/>
                </a:solidFill>
                <a:latin typeface="Gelasio" pitchFamily="34" charset="0"/>
                <a:ea typeface="Gelasio" pitchFamily="34" charset="-122"/>
                <a:cs typeface="Gelasio" pitchFamily="34" charset="-120"/>
              </a:rPr>
              <a:t> </a:t>
            </a:r>
            <a:r>
              <a:rPr lang="ru-RU" sz="2002" b="1" dirty="0" err="1">
                <a:solidFill>
                  <a:srgbClr val="484237"/>
                </a:solidFill>
                <a:latin typeface="Gelasio" pitchFamily="34" charset="0"/>
                <a:ea typeface="Gelasio" pitchFamily="34" charset="-122"/>
                <a:cs typeface="Gelasio" pitchFamily="34" charset="-120"/>
              </a:rPr>
              <a:t>тазарту</a:t>
            </a:r>
            <a:endParaRPr lang="en-US" sz="2002" dirty="0"/>
          </a:p>
        </p:txBody>
      </p:sp>
      <p:sp>
        <p:nvSpPr>
          <p:cNvPr id="11" name="Text 8"/>
          <p:cNvSpPr/>
          <p:nvPr/>
        </p:nvSpPr>
        <p:spPr>
          <a:xfrm>
            <a:off x="2186107" y="3259693"/>
            <a:ext cx="8024098" cy="650558"/>
          </a:xfrm>
          <a:prstGeom prst="rect">
            <a:avLst/>
          </a:prstGeom>
          <a:noFill/>
          <a:ln/>
        </p:spPr>
        <p:txBody>
          <a:bodyPr wrap="square" rtlCol="0" anchor="t"/>
          <a:lstStyle/>
          <a:p>
            <a:pPr marL="0" indent="0" algn="l">
              <a:lnSpc>
                <a:spcPts val="2562"/>
              </a:lnSpc>
              <a:buNone/>
            </a:pPr>
            <a:r>
              <a:rPr lang="ru-RU" sz="1601" dirty="0" err="1">
                <a:solidFill>
                  <a:srgbClr val="746558"/>
                </a:solidFill>
                <a:latin typeface="Gelasio" pitchFamily="34" charset="0"/>
                <a:ea typeface="Gelasio" pitchFamily="34" charset="-122"/>
                <a:cs typeface="Gelasio" pitchFamily="34" charset="-120"/>
              </a:rPr>
              <a:t>Қоспалар</a:t>
            </a:r>
            <a:r>
              <a:rPr lang="ru-RU" sz="1601" dirty="0">
                <a:solidFill>
                  <a:srgbClr val="746558"/>
                </a:solidFill>
                <a:latin typeface="Gelasio" pitchFamily="34" charset="0"/>
                <a:ea typeface="Gelasio" pitchFamily="34" charset="-122"/>
                <a:cs typeface="Gelasio" pitchFamily="34" charset="-120"/>
              </a:rPr>
              <a:t> мен </a:t>
            </a:r>
            <a:r>
              <a:rPr lang="ru-RU" sz="1601" dirty="0" err="1">
                <a:solidFill>
                  <a:srgbClr val="746558"/>
                </a:solidFill>
                <a:latin typeface="Gelasio" pitchFamily="34" charset="0"/>
                <a:ea typeface="Gelasio" pitchFamily="34" charset="-122"/>
                <a:cs typeface="Gelasio" pitchFamily="34" charset="-120"/>
              </a:rPr>
              <a:t>ылғалды</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кетіру</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газдың</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біркелкілігін</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және</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оның</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ену</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беріктігін</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арттырады</a:t>
            </a:r>
            <a:r>
              <a:rPr lang="ru-RU" sz="1601" dirty="0">
                <a:solidFill>
                  <a:srgbClr val="746558"/>
                </a:solidFill>
                <a:latin typeface="Gelasio" pitchFamily="34" charset="0"/>
                <a:ea typeface="Gelasio" pitchFamily="34" charset="-122"/>
                <a:cs typeface="Gelasio" pitchFamily="34" charset="-120"/>
              </a:rPr>
              <a:t>.</a:t>
            </a:r>
            <a:endParaRPr lang="en-US" sz="1601" dirty="0"/>
          </a:p>
        </p:txBody>
      </p:sp>
      <p:sp>
        <p:nvSpPr>
          <p:cNvPr id="12" name="Shape 9"/>
          <p:cNvSpPr/>
          <p:nvPr/>
        </p:nvSpPr>
        <p:spPr>
          <a:xfrm>
            <a:off x="1296412" y="4684216"/>
            <a:ext cx="711756" cy="40600"/>
          </a:xfrm>
          <a:prstGeom prst="rect">
            <a:avLst/>
          </a:prstGeom>
          <a:solidFill>
            <a:srgbClr val="D2CCC5"/>
          </a:solidFill>
          <a:ln/>
        </p:spPr>
      </p:sp>
      <p:sp>
        <p:nvSpPr>
          <p:cNvPr id="13" name="Shape 10"/>
          <p:cNvSpPr/>
          <p:nvPr/>
        </p:nvSpPr>
        <p:spPr>
          <a:xfrm>
            <a:off x="838855" y="4475798"/>
            <a:ext cx="457557" cy="457557"/>
          </a:xfrm>
          <a:prstGeom prst="roundRect">
            <a:avLst>
              <a:gd name="adj" fmla="val 26668"/>
            </a:avLst>
          </a:prstGeom>
          <a:solidFill>
            <a:srgbClr val="EFE7D6"/>
          </a:solidFill>
          <a:ln/>
        </p:spPr>
      </p:sp>
      <p:sp>
        <p:nvSpPr>
          <p:cNvPr id="14" name="Text 11"/>
          <p:cNvSpPr/>
          <p:nvPr/>
        </p:nvSpPr>
        <p:spPr>
          <a:xfrm>
            <a:off x="975181" y="4513898"/>
            <a:ext cx="184785" cy="381238"/>
          </a:xfrm>
          <a:prstGeom prst="rect">
            <a:avLst/>
          </a:prstGeom>
          <a:noFill/>
          <a:ln/>
        </p:spPr>
        <p:txBody>
          <a:bodyPr wrap="none" rtlCol="0" anchor="t"/>
          <a:lstStyle/>
          <a:p>
            <a:pPr marL="0" indent="0" algn="ctr">
              <a:lnSpc>
                <a:spcPts val="3002"/>
              </a:lnSpc>
              <a:buNone/>
            </a:pPr>
            <a:r>
              <a:rPr lang="en-US" sz="2402" b="1" dirty="0">
                <a:solidFill>
                  <a:srgbClr val="484237"/>
                </a:solidFill>
                <a:latin typeface="Gelasio" pitchFamily="34" charset="0"/>
                <a:ea typeface="Gelasio" pitchFamily="34" charset="-122"/>
                <a:cs typeface="Gelasio" pitchFamily="34" charset="-120"/>
              </a:rPr>
              <a:t>2</a:t>
            </a:r>
            <a:endParaRPr lang="en-US" sz="2402" dirty="0"/>
          </a:p>
        </p:txBody>
      </p:sp>
      <p:sp>
        <p:nvSpPr>
          <p:cNvPr id="15" name="Text 12"/>
          <p:cNvSpPr/>
          <p:nvPr/>
        </p:nvSpPr>
        <p:spPr>
          <a:xfrm>
            <a:off x="2186107" y="4520327"/>
            <a:ext cx="3006090" cy="317659"/>
          </a:xfrm>
          <a:prstGeom prst="rect">
            <a:avLst/>
          </a:prstGeom>
          <a:noFill/>
          <a:ln/>
        </p:spPr>
        <p:txBody>
          <a:bodyPr wrap="none" rtlCol="0" anchor="t"/>
          <a:lstStyle/>
          <a:p>
            <a:pPr marL="0" indent="0" algn="l">
              <a:lnSpc>
                <a:spcPts val="2502"/>
              </a:lnSpc>
              <a:buNone/>
            </a:pPr>
            <a:r>
              <a:rPr lang="ru-RU" sz="2002" b="1" dirty="0" err="1">
                <a:solidFill>
                  <a:srgbClr val="484237"/>
                </a:solidFill>
                <a:latin typeface="Gelasio" pitchFamily="34" charset="0"/>
                <a:ea typeface="Gelasio" pitchFamily="34" charset="-122"/>
                <a:cs typeface="Gelasio" pitchFamily="34" charset="-120"/>
              </a:rPr>
              <a:t>Қысымның</a:t>
            </a:r>
            <a:r>
              <a:rPr lang="ru-RU" sz="2002" b="1" dirty="0">
                <a:solidFill>
                  <a:srgbClr val="484237"/>
                </a:solidFill>
                <a:latin typeface="Gelasio" pitchFamily="34" charset="0"/>
                <a:ea typeface="Gelasio" pitchFamily="34" charset="-122"/>
                <a:cs typeface="Gelasio" pitchFamily="34" charset="-120"/>
              </a:rPr>
              <a:t> </a:t>
            </a:r>
            <a:r>
              <a:rPr lang="ru-RU" sz="2002" b="1" dirty="0" err="1">
                <a:solidFill>
                  <a:srgbClr val="484237"/>
                </a:solidFill>
                <a:latin typeface="Gelasio" pitchFamily="34" charset="0"/>
                <a:ea typeface="Gelasio" pitchFamily="34" charset="-122"/>
                <a:cs typeface="Gelasio" pitchFamily="34" charset="-120"/>
              </a:rPr>
              <a:t>жоғарылауы</a:t>
            </a:r>
            <a:endParaRPr lang="en-US" sz="2002" dirty="0"/>
          </a:p>
        </p:txBody>
      </p:sp>
      <p:sp>
        <p:nvSpPr>
          <p:cNvPr id="16" name="Text 13"/>
          <p:cNvSpPr/>
          <p:nvPr/>
        </p:nvSpPr>
        <p:spPr>
          <a:xfrm>
            <a:off x="2186107" y="4959906"/>
            <a:ext cx="8024098" cy="325279"/>
          </a:xfrm>
          <a:prstGeom prst="rect">
            <a:avLst/>
          </a:prstGeom>
          <a:noFill/>
          <a:ln/>
        </p:spPr>
        <p:txBody>
          <a:bodyPr wrap="none" rtlCol="0" anchor="t"/>
          <a:lstStyle/>
          <a:p>
            <a:pPr marL="0" indent="0" algn="l">
              <a:lnSpc>
                <a:spcPts val="2562"/>
              </a:lnSpc>
              <a:buNone/>
            </a:pPr>
            <a:r>
              <a:rPr lang="ru-RU" sz="1601" dirty="0" err="1">
                <a:solidFill>
                  <a:srgbClr val="746558"/>
                </a:solidFill>
                <a:latin typeface="Gelasio" pitchFamily="34" charset="0"/>
                <a:ea typeface="Gelasio" pitchFamily="34" charset="-122"/>
                <a:cs typeface="Gelasio" pitchFamily="34" charset="-120"/>
              </a:rPr>
              <a:t>Жоғары</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қысым</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газдың</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тығыздығын</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және</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молекулалардың</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концентрациясын</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арттырады</a:t>
            </a:r>
            <a:r>
              <a:rPr lang="ru-RU" sz="1601" dirty="0">
                <a:solidFill>
                  <a:srgbClr val="746558"/>
                </a:solidFill>
                <a:latin typeface="Gelasio" pitchFamily="34" charset="0"/>
                <a:ea typeface="Gelasio" pitchFamily="34" charset="-122"/>
                <a:cs typeface="Gelasio" pitchFamily="34" charset="-120"/>
              </a:rPr>
              <a:t>.</a:t>
            </a:r>
            <a:endParaRPr lang="en-US" sz="1601" dirty="0"/>
          </a:p>
        </p:txBody>
      </p:sp>
      <p:sp>
        <p:nvSpPr>
          <p:cNvPr id="17" name="Shape 14"/>
          <p:cNvSpPr/>
          <p:nvPr/>
        </p:nvSpPr>
        <p:spPr>
          <a:xfrm>
            <a:off x="1296412" y="6059150"/>
            <a:ext cx="711756" cy="40600"/>
          </a:xfrm>
          <a:prstGeom prst="rect">
            <a:avLst/>
          </a:prstGeom>
          <a:solidFill>
            <a:srgbClr val="D2CCC5"/>
          </a:solidFill>
          <a:ln/>
        </p:spPr>
      </p:sp>
      <p:sp>
        <p:nvSpPr>
          <p:cNvPr id="18" name="Shape 15"/>
          <p:cNvSpPr/>
          <p:nvPr/>
        </p:nvSpPr>
        <p:spPr>
          <a:xfrm>
            <a:off x="838855" y="5850731"/>
            <a:ext cx="457557" cy="457557"/>
          </a:xfrm>
          <a:prstGeom prst="roundRect">
            <a:avLst>
              <a:gd name="adj" fmla="val 26668"/>
            </a:avLst>
          </a:prstGeom>
          <a:solidFill>
            <a:srgbClr val="EFE7D6"/>
          </a:solidFill>
          <a:ln/>
        </p:spPr>
      </p:sp>
      <p:sp>
        <p:nvSpPr>
          <p:cNvPr id="19" name="Text 16"/>
          <p:cNvSpPr/>
          <p:nvPr/>
        </p:nvSpPr>
        <p:spPr>
          <a:xfrm>
            <a:off x="975658" y="5888831"/>
            <a:ext cx="183833" cy="381238"/>
          </a:xfrm>
          <a:prstGeom prst="rect">
            <a:avLst/>
          </a:prstGeom>
          <a:noFill/>
          <a:ln/>
        </p:spPr>
        <p:txBody>
          <a:bodyPr wrap="none" rtlCol="0" anchor="t"/>
          <a:lstStyle/>
          <a:p>
            <a:pPr marL="0" indent="0" algn="ctr">
              <a:lnSpc>
                <a:spcPts val="3002"/>
              </a:lnSpc>
              <a:buNone/>
            </a:pPr>
            <a:r>
              <a:rPr lang="en-US" sz="2402" b="1" dirty="0">
                <a:solidFill>
                  <a:srgbClr val="484237"/>
                </a:solidFill>
                <a:latin typeface="Gelasio" pitchFamily="34" charset="0"/>
                <a:ea typeface="Gelasio" pitchFamily="34" charset="-122"/>
                <a:cs typeface="Gelasio" pitchFamily="34" charset="-120"/>
              </a:rPr>
              <a:t>3</a:t>
            </a:r>
            <a:endParaRPr lang="en-US" sz="2402" dirty="0"/>
          </a:p>
        </p:txBody>
      </p:sp>
      <p:sp>
        <p:nvSpPr>
          <p:cNvPr id="20" name="Text 17"/>
          <p:cNvSpPr/>
          <p:nvPr/>
        </p:nvSpPr>
        <p:spPr>
          <a:xfrm>
            <a:off x="2186107" y="5895261"/>
            <a:ext cx="2894290" cy="317659"/>
          </a:xfrm>
          <a:prstGeom prst="rect">
            <a:avLst/>
          </a:prstGeom>
          <a:noFill/>
          <a:ln/>
        </p:spPr>
        <p:txBody>
          <a:bodyPr wrap="none" rtlCol="0" anchor="t"/>
          <a:lstStyle/>
          <a:p>
            <a:pPr marL="0" indent="0" algn="l">
              <a:lnSpc>
                <a:spcPts val="2502"/>
              </a:lnSpc>
              <a:buNone/>
            </a:pPr>
            <a:r>
              <a:rPr lang="ru-RU" sz="2002" b="1" dirty="0" err="1">
                <a:solidFill>
                  <a:srgbClr val="484237"/>
                </a:solidFill>
                <a:latin typeface="Gelasio" pitchFamily="34" charset="0"/>
                <a:ea typeface="Gelasio" pitchFamily="34" charset="-122"/>
                <a:cs typeface="Gelasio" pitchFamily="34" charset="-120"/>
              </a:rPr>
              <a:t>Қоспаларды</a:t>
            </a:r>
            <a:r>
              <a:rPr lang="ru-RU" sz="2002" b="1" dirty="0">
                <a:solidFill>
                  <a:srgbClr val="484237"/>
                </a:solidFill>
                <a:latin typeface="Gelasio" pitchFamily="34" charset="0"/>
                <a:ea typeface="Gelasio" pitchFamily="34" charset="-122"/>
                <a:cs typeface="Gelasio" pitchFamily="34" charset="-120"/>
              </a:rPr>
              <a:t> </a:t>
            </a:r>
            <a:r>
              <a:rPr lang="ru-RU" sz="2002" b="1" dirty="0" err="1">
                <a:solidFill>
                  <a:srgbClr val="484237"/>
                </a:solidFill>
                <a:latin typeface="Gelasio" pitchFamily="34" charset="0"/>
                <a:ea typeface="Gelasio" pitchFamily="34" charset="-122"/>
                <a:cs typeface="Gelasio" pitchFamily="34" charset="-120"/>
              </a:rPr>
              <a:t>қолдану</a:t>
            </a:r>
            <a:endParaRPr lang="en-US" sz="2002" dirty="0"/>
          </a:p>
        </p:txBody>
      </p:sp>
      <p:sp>
        <p:nvSpPr>
          <p:cNvPr id="21" name="Text 18"/>
          <p:cNvSpPr/>
          <p:nvPr/>
        </p:nvSpPr>
        <p:spPr>
          <a:xfrm>
            <a:off x="2186107" y="6334839"/>
            <a:ext cx="8024098" cy="650558"/>
          </a:xfrm>
          <a:prstGeom prst="rect">
            <a:avLst/>
          </a:prstGeom>
          <a:noFill/>
          <a:ln/>
        </p:spPr>
        <p:txBody>
          <a:bodyPr wrap="square" rtlCol="0" anchor="t"/>
          <a:lstStyle/>
          <a:p>
            <a:pPr marL="0" indent="0" algn="l">
              <a:lnSpc>
                <a:spcPts val="2562"/>
              </a:lnSpc>
              <a:buNone/>
            </a:pPr>
            <a:r>
              <a:rPr lang="ru-RU" sz="1601" dirty="0" err="1">
                <a:solidFill>
                  <a:srgbClr val="746558"/>
                </a:solidFill>
                <a:latin typeface="Gelasio" pitchFamily="34" charset="0"/>
                <a:ea typeface="Gelasio" pitchFamily="34" charset="-122"/>
                <a:cs typeface="Gelasio" pitchFamily="34" charset="-120"/>
              </a:rPr>
              <a:t>Басқа</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газдардың</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шағын</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қоспалары</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иондану</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және</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доғаны</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сөндіру</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қасиеттерін</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жақсарта</a:t>
            </a:r>
            <a:r>
              <a:rPr lang="ru-RU" sz="1601" dirty="0">
                <a:solidFill>
                  <a:srgbClr val="746558"/>
                </a:solidFill>
                <a:latin typeface="Gelasio" pitchFamily="34" charset="0"/>
                <a:ea typeface="Gelasio" pitchFamily="34" charset="-122"/>
                <a:cs typeface="Gelasio" pitchFamily="34" charset="-120"/>
              </a:rPr>
              <a:t> </a:t>
            </a:r>
            <a:r>
              <a:rPr lang="ru-RU" sz="1601" dirty="0" err="1">
                <a:solidFill>
                  <a:srgbClr val="746558"/>
                </a:solidFill>
                <a:latin typeface="Gelasio" pitchFamily="34" charset="0"/>
                <a:ea typeface="Gelasio" pitchFamily="34" charset="-122"/>
                <a:cs typeface="Gelasio" pitchFamily="34" charset="-120"/>
              </a:rPr>
              <a:t>алады</a:t>
            </a:r>
            <a:r>
              <a:rPr lang="ru-RU" sz="1601" dirty="0">
                <a:solidFill>
                  <a:srgbClr val="746558"/>
                </a:solidFill>
                <a:latin typeface="Gelasio" pitchFamily="34" charset="0"/>
                <a:ea typeface="Gelasio" pitchFamily="34" charset="-122"/>
                <a:cs typeface="Gelasio" pitchFamily="34" charset="-120"/>
              </a:rPr>
              <a:t>.</a:t>
            </a:r>
            <a:endParaRPr lang="en-US" sz="1601" dirty="0"/>
          </a:p>
        </p:txBody>
      </p:sp>
      <p:pic>
        <p:nvPicPr>
          <p:cNvPr id="22" name="Image 1" descr="preencoded.png">
            <a:hlinkClick r:id="rId4"/>
          </p:cNvPr>
          <p:cNvPicPr>
            <a:picLocks noChangeAspect="1"/>
          </p:cNvPicPr>
          <p:nvPr/>
        </p:nvPicPr>
        <p:blipFill>
          <a:blip r:embed="rId5"/>
          <a:stretch>
            <a:fillRect/>
          </a:stretch>
        </p:blipFill>
        <p:spPr>
          <a:xfrm>
            <a:off x="12242153" y="7589520"/>
            <a:ext cx="2296807" cy="5486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sp>
        <p:nvSpPr>
          <p:cNvPr id="4" name="Text 2"/>
          <p:cNvSpPr/>
          <p:nvPr/>
        </p:nvSpPr>
        <p:spPr>
          <a:xfrm>
            <a:off x="2037993" y="2487454"/>
            <a:ext cx="10554414" cy="1388745"/>
          </a:xfrm>
          <a:prstGeom prst="rect">
            <a:avLst/>
          </a:prstGeom>
          <a:noFill/>
          <a:ln/>
        </p:spPr>
        <p:txBody>
          <a:bodyPr wrap="square" rtlCol="0" anchor="t"/>
          <a:lstStyle/>
          <a:p>
            <a:pPr marL="0" indent="0">
              <a:lnSpc>
                <a:spcPts val="5468"/>
              </a:lnSpc>
              <a:buNone/>
            </a:pPr>
            <a:r>
              <a:rPr lang="ru-RU" sz="4374" b="1" dirty="0" err="1">
                <a:solidFill>
                  <a:srgbClr val="484237"/>
                </a:solidFill>
                <a:latin typeface="Gelasio" pitchFamily="34" charset="0"/>
                <a:ea typeface="Gelasio" pitchFamily="34" charset="-122"/>
                <a:cs typeface="Gelasio" pitchFamily="34" charset="-120"/>
              </a:rPr>
              <a:t>Қорытынды</a:t>
            </a:r>
            <a:r>
              <a:rPr lang="ru-RU" sz="4374" b="1" dirty="0">
                <a:solidFill>
                  <a:srgbClr val="484237"/>
                </a:solidFill>
                <a:latin typeface="Gelasio" pitchFamily="34" charset="0"/>
                <a:ea typeface="Gelasio" pitchFamily="34" charset="-122"/>
                <a:cs typeface="Gelasio" pitchFamily="34" charset="-120"/>
              </a:rPr>
              <a:t> </a:t>
            </a:r>
            <a:r>
              <a:rPr lang="ru-RU" sz="4374" b="1" dirty="0" err="1">
                <a:solidFill>
                  <a:srgbClr val="484237"/>
                </a:solidFill>
                <a:latin typeface="Gelasio" pitchFamily="34" charset="0"/>
                <a:ea typeface="Gelasio" pitchFamily="34" charset="-122"/>
                <a:cs typeface="Gelasio" pitchFamily="34" charset="-120"/>
              </a:rPr>
              <a:t>және</a:t>
            </a:r>
            <a:r>
              <a:rPr lang="ru-RU" sz="4374" b="1" dirty="0">
                <a:solidFill>
                  <a:srgbClr val="484237"/>
                </a:solidFill>
                <a:latin typeface="Gelasio" pitchFamily="34" charset="0"/>
                <a:ea typeface="Gelasio" pitchFamily="34" charset="-122"/>
                <a:cs typeface="Gelasio" pitchFamily="34" charset="-120"/>
              </a:rPr>
              <a:t> даму </a:t>
            </a:r>
            <a:r>
              <a:rPr lang="ru-RU" sz="4374" b="1" dirty="0" err="1">
                <a:solidFill>
                  <a:srgbClr val="484237"/>
                </a:solidFill>
                <a:latin typeface="Gelasio" pitchFamily="34" charset="0"/>
                <a:ea typeface="Gelasio" pitchFamily="34" charset="-122"/>
                <a:cs typeface="Gelasio" pitchFamily="34" charset="-120"/>
              </a:rPr>
              <a:t>перспективалары</a:t>
            </a:r>
            <a:endParaRPr lang="en-US" sz="4374" dirty="0"/>
          </a:p>
        </p:txBody>
      </p:sp>
      <p:sp>
        <p:nvSpPr>
          <p:cNvPr id="5" name="Text 3"/>
          <p:cNvSpPr/>
          <p:nvPr/>
        </p:nvSpPr>
        <p:spPr>
          <a:xfrm>
            <a:off x="2037993" y="4320540"/>
            <a:ext cx="10554414" cy="1421606"/>
          </a:xfrm>
          <a:prstGeom prst="rect">
            <a:avLst/>
          </a:prstGeom>
          <a:noFill/>
          <a:ln/>
        </p:spPr>
        <p:txBody>
          <a:bodyPr wrap="square" rtlCol="0" anchor="t"/>
          <a:lstStyle/>
          <a:p>
            <a:pPr marL="0" indent="0">
              <a:lnSpc>
                <a:spcPts val="2799"/>
              </a:lnSpc>
              <a:buNone/>
            </a:pPr>
            <a:r>
              <a:rPr lang="ru-RU" sz="1750" dirty="0" err="1">
                <a:solidFill>
                  <a:srgbClr val="746558"/>
                </a:solidFill>
                <a:latin typeface="Gelasio" pitchFamily="34" charset="0"/>
                <a:ea typeface="Gelasio" pitchFamily="34" charset="-122"/>
                <a:cs typeface="Gelasio" pitchFamily="34" charset="-120"/>
              </a:rPr>
              <a:t>Газдардың</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электрлік</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бұзылуы-бұл</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негізгі</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құбылыс</a:t>
            </a:r>
            <a:r>
              <a:rPr lang="ru-RU" sz="1750" dirty="0">
                <a:solidFill>
                  <a:srgbClr val="746558"/>
                </a:solidFill>
                <a:latin typeface="Gelasio" pitchFamily="34" charset="0"/>
                <a:ea typeface="Gelasio" pitchFamily="34" charset="-122"/>
                <a:cs typeface="Gelasio" pitchFamily="34" charset="-120"/>
              </a:rPr>
              <a:t>, оны </a:t>
            </a:r>
            <a:r>
              <a:rPr lang="ru-RU" sz="1750" dirty="0" err="1">
                <a:solidFill>
                  <a:srgbClr val="746558"/>
                </a:solidFill>
                <a:latin typeface="Gelasio" pitchFamily="34" charset="0"/>
                <a:ea typeface="Gelasio" pitchFamily="34" charset="-122"/>
                <a:cs typeface="Gelasio" pitchFamily="34" charset="-120"/>
              </a:rPr>
              <a:t>зерттеу</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Электротехниканың</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одан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әрі</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дамуы</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үшін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үлкен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маңызға</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ие</a:t>
            </a:r>
            <a:r>
              <a:rPr lang="ru-RU" sz="1750" dirty="0">
                <a:solidFill>
                  <a:srgbClr val="746558"/>
                </a:solidFill>
                <a:latin typeface="Gelasio" pitchFamily="34" charset="0"/>
                <a:ea typeface="Gelasio" pitchFamily="34" charset="-122"/>
                <a:cs typeface="Gelasio" pitchFamily="34" charset="-120"/>
              </a:rPr>
              <a:t>. Газ </a:t>
            </a:r>
            <a:r>
              <a:rPr lang="ru-RU" sz="1750" dirty="0" err="1">
                <a:solidFill>
                  <a:srgbClr val="746558"/>
                </a:solidFill>
                <a:latin typeface="Gelasio" pitchFamily="34" charset="0"/>
                <a:ea typeface="Gelasio" pitchFamily="34" charset="-122"/>
                <a:cs typeface="Gelasio" pitchFamily="34" charset="-120"/>
              </a:rPr>
              <a:t>диэлектриктерін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және</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оларды</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қолдану</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әдістерін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үздіксіз</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жетілдіру</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жоғары</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вольтты</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жабдықтың</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тиімділігі</a:t>
            </a:r>
            <a:r>
              <a:rPr lang="ru-RU" sz="1750" dirty="0">
                <a:solidFill>
                  <a:srgbClr val="746558"/>
                </a:solidFill>
                <a:latin typeface="Gelasio" pitchFamily="34" charset="0"/>
                <a:ea typeface="Gelasio" pitchFamily="34" charset="-122"/>
                <a:cs typeface="Gelasio" pitchFamily="34" charset="-120"/>
              </a:rPr>
              <a:t> мен </a:t>
            </a:r>
            <a:r>
              <a:rPr lang="ru-RU" sz="1750" dirty="0" err="1">
                <a:solidFill>
                  <a:srgbClr val="746558"/>
                </a:solidFill>
                <a:latin typeface="Gelasio" pitchFamily="34" charset="0"/>
                <a:ea typeface="Gelasio" pitchFamily="34" charset="-122"/>
                <a:cs typeface="Gelasio" pitchFamily="34" charset="-120"/>
              </a:rPr>
              <a:t>сенімділігін</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арттыруға</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мүмкіндік</a:t>
            </a:r>
            <a:r>
              <a:rPr lang="ru-RU" sz="1750" dirty="0">
                <a:solidFill>
                  <a:srgbClr val="746558"/>
                </a:solidFill>
                <a:latin typeface="Gelasio" pitchFamily="34" charset="0"/>
                <a:ea typeface="Gelasio" pitchFamily="34" charset="-122"/>
                <a:cs typeface="Gelasio" pitchFamily="34" charset="-120"/>
              </a:rPr>
              <a:t> </a:t>
            </a:r>
            <a:r>
              <a:rPr lang="ru-RU" sz="1750" dirty="0" err="1">
                <a:solidFill>
                  <a:srgbClr val="746558"/>
                </a:solidFill>
                <a:latin typeface="Gelasio" pitchFamily="34" charset="0"/>
                <a:ea typeface="Gelasio" pitchFamily="34" charset="-122"/>
                <a:cs typeface="Gelasio" pitchFamily="34" charset="-120"/>
              </a:rPr>
              <a:t>береді</a:t>
            </a:r>
            <a:r>
              <a:rPr lang="ru-RU" sz="1750" dirty="0">
                <a:solidFill>
                  <a:srgbClr val="746558"/>
                </a:solidFill>
                <a:latin typeface="Gelasio" pitchFamily="34" charset="0"/>
                <a:ea typeface="Gelasio" pitchFamily="34" charset="-122"/>
                <a:cs typeface="Gelasio" pitchFamily="34" charset="-120"/>
              </a:rPr>
              <a:t>.</a:t>
            </a:r>
            <a:endParaRPr lang="en-US" sz="1750" dirty="0"/>
          </a:p>
        </p:txBody>
      </p:sp>
      <p:pic>
        <p:nvPicPr>
          <p:cNvPr id="6" name="Image 0" descr="preencoded.png">
            <a:hlinkClick r:id="rId3"/>
          </p:cNvPr>
          <p:cNvPicPr>
            <a:picLocks noChangeAspect="1"/>
          </p:cNvPicPr>
          <p:nvPr/>
        </p:nvPicPr>
        <p:blipFill>
          <a:blip r:embed="rId4"/>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TotalTime>
  <Words>449</Words>
  <Application>Microsoft Office PowerPoint</Application>
  <PresentationFormat>Произвольный</PresentationFormat>
  <Paragraphs>76</Paragraphs>
  <Slides>10</Slides>
  <Notes>10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10</vt:i4>
      </vt:variant>
    </vt:vector>
  </HeadingPairs>
  <TitlesOfParts>
    <vt:vector size="13" baseType="lpstr">
      <vt:lpstr>Arial</vt:lpstr>
      <vt:lpstr>Gelasio</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Perizat Talgarbek</cp:lastModifiedBy>
  <cp:revision>4</cp:revision>
  <dcterms:created xsi:type="dcterms:W3CDTF">2024-04-17T07:45:42Z</dcterms:created>
  <dcterms:modified xsi:type="dcterms:W3CDTF">2024-04-19T06:41:42Z</dcterms:modified>
</cp:coreProperties>
</file>